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2"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9989" autoAdjust="0"/>
  </p:normalViewPr>
  <p:slideViewPr>
    <p:cSldViewPr snapToGrid="0">
      <p:cViewPr varScale="1">
        <p:scale>
          <a:sx n="79" d="100"/>
          <a:sy n="79" d="100"/>
        </p:scale>
        <p:origin x="86" y="4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37D4-7371-C4DC-9570-25541C7BA3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D94CF8-832C-CD1B-40C6-21C21C9563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EBB923-4499-AC00-2642-A85EFEF2D640}"/>
              </a:ext>
            </a:extLst>
          </p:cNvPr>
          <p:cNvSpPr>
            <a:spLocks noGrp="1"/>
          </p:cNvSpPr>
          <p:nvPr>
            <p:ph type="dt" sz="half" idx="10"/>
          </p:nvPr>
        </p:nvSpPr>
        <p:spPr/>
        <p:txBody>
          <a:bodyPr/>
          <a:lstStyle/>
          <a:p>
            <a:fld id="{36CC307E-361B-4A7E-A5D3-1221D963D032}" type="datetimeFigureOut">
              <a:rPr lang="en-US" smtClean="0"/>
              <a:t>6/15/2025</a:t>
            </a:fld>
            <a:endParaRPr lang="en-US"/>
          </a:p>
        </p:txBody>
      </p:sp>
      <p:sp>
        <p:nvSpPr>
          <p:cNvPr id="5" name="Footer Placeholder 4">
            <a:extLst>
              <a:ext uri="{FF2B5EF4-FFF2-40B4-BE49-F238E27FC236}">
                <a16:creationId xmlns:a16="http://schemas.microsoft.com/office/drawing/2014/main" id="{A3FE9C89-0AFA-708B-456B-F46A27935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A6B3E-EF26-BCF6-8FFB-5AC51A6AE010}"/>
              </a:ext>
            </a:extLst>
          </p:cNvPr>
          <p:cNvSpPr>
            <a:spLocks noGrp="1"/>
          </p:cNvSpPr>
          <p:nvPr>
            <p:ph type="sldNum" sz="quarter" idx="12"/>
          </p:nvPr>
        </p:nvSpPr>
        <p:spPr/>
        <p:txBody>
          <a:bodyPr/>
          <a:lstStyle/>
          <a:p>
            <a:fld id="{114AAE8C-EDB0-42A1-84E4-6C56555F25EE}" type="slidenum">
              <a:rPr lang="en-US" smtClean="0"/>
              <a:t>‹#›</a:t>
            </a:fld>
            <a:endParaRPr lang="en-US"/>
          </a:p>
        </p:txBody>
      </p:sp>
    </p:spTree>
    <p:extLst>
      <p:ext uri="{BB962C8B-B14F-4D97-AF65-F5344CB8AC3E}">
        <p14:creationId xmlns:p14="http://schemas.microsoft.com/office/powerpoint/2010/main" val="1384934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02F0-DF64-5946-5559-80739AEB9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EC6731-057E-29C6-8374-36FD0BBEEA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CC705-9D01-0CEF-1C14-A34B6F93D303}"/>
              </a:ext>
            </a:extLst>
          </p:cNvPr>
          <p:cNvSpPr>
            <a:spLocks noGrp="1"/>
          </p:cNvSpPr>
          <p:nvPr>
            <p:ph type="dt" sz="half" idx="10"/>
          </p:nvPr>
        </p:nvSpPr>
        <p:spPr/>
        <p:txBody>
          <a:bodyPr/>
          <a:lstStyle/>
          <a:p>
            <a:fld id="{36CC307E-361B-4A7E-A5D3-1221D963D032}" type="datetimeFigureOut">
              <a:rPr lang="en-US" smtClean="0"/>
              <a:t>6/15/2025</a:t>
            </a:fld>
            <a:endParaRPr lang="en-US"/>
          </a:p>
        </p:txBody>
      </p:sp>
      <p:sp>
        <p:nvSpPr>
          <p:cNvPr id="5" name="Footer Placeholder 4">
            <a:extLst>
              <a:ext uri="{FF2B5EF4-FFF2-40B4-BE49-F238E27FC236}">
                <a16:creationId xmlns:a16="http://schemas.microsoft.com/office/drawing/2014/main" id="{EBACF704-C8E9-6479-EFBF-CB2019FA6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A144B-3FE1-101A-5A05-2997A3329122}"/>
              </a:ext>
            </a:extLst>
          </p:cNvPr>
          <p:cNvSpPr>
            <a:spLocks noGrp="1"/>
          </p:cNvSpPr>
          <p:nvPr>
            <p:ph type="sldNum" sz="quarter" idx="12"/>
          </p:nvPr>
        </p:nvSpPr>
        <p:spPr/>
        <p:txBody>
          <a:bodyPr/>
          <a:lstStyle/>
          <a:p>
            <a:fld id="{114AAE8C-EDB0-42A1-84E4-6C56555F25EE}" type="slidenum">
              <a:rPr lang="en-US" smtClean="0"/>
              <a:t>‹#›</a:t>
            </a:fld>
            <a:endParaRPr lang="en-US"/>
          </a:p>
        </p:txBody>
      </p:sp>
    </p:spTree>
    <p:extLst>
      <p:ext uri="{BB962C8B-B14F-4D97-AF65-F5344CB8AC3E}">
        <p14:creationId xmlns:p14="http://schemas.microsoft.com/office/powerpoint/2010/main" val="1954678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AFDE-1E05-537E-CB1C-988B3953C6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88ACD9-B277-9A85-CEEA-C6D59BD530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6AD83-A349-01DA-4424-B134775ACBE4}"/>
              </a:ext>
            </a:extLst>
          </p:cNvPr>
          <p:cNvSpPr>
            <a:spLocks noGrp="1"/>
          </p:cNvSpPr>
          <p:nvPr>
            <p:ph type="dt" sz="half" idx="10"/>
          </p:nvPr>
        </p:nvSpPr>
        <p:spPr/>
        <p:txBody>
          <a:bodyPr/>
          <a:lstStyle/>
          <a:p>
            <a:fld id="{36CC307E-361B-4A7E-A5D3-1221D963D032}" type="datetimeFigureOut">
              <a:rPr lang="en-US" smtClean="0"/>
              <a:t>6/15/2025</a:t>
            </a:fld>
            <a:endParaRPr lang="en-US"/>
          </a:p>
        </p:txBody>
      </p:sp>
      <p:sp>
        <p:nvSpPr>
          <p:cNvPr id="5" name="Footer Placeholder 4">
            <a:extLst>
              <a:ext uri="{FF2B5EF4-FFF2-40B4-BE49-F238E27FC236}">
                <a16:creationId xmlns:a16="http://schemas.microsoft.com/office/drawing/2014/main" id="{26D2B6E6-519B-75A0-5983-253E953A0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374BF-916B-0A24-64C5-F81C8BCA8505}"/>
              </a:ext>
            </a:extLst>
          </p:cNvPr>
          <p:cNvSpPr>
            <a:spLocks noGrp="1"/>
          </p:cNvSpPr>
          <p:nvPr>
            <p:ph type="sldNum" sz="quarter" idx="12"/>
          </p:nvPr>
        </p:nvSpPr>
        <p:spPr/>
        <p:txBody>
          <a:bodyPr/>
          <a:lstStyle/>
          <a:p>
            <a:fld id="{114AAE8C-EDB0-42A1-84E4-6C56555F25EE}" type="slidenum">
              <a:rPr lang="en-US" smtClean="0"/>
              <a:t>‹#›</a:t>
            </a:fld>
            <a:endParaRPr lang="en-US"/>
          </a:p>
        </p:txBody>
      </p:sp>
    </p:spTree>
    <p:extLst>
      <p:ext uri="{BB962C8B-B14F-4D97-AF65-F5344CB8AC3E}">
        <p14:creationId xmlns:p14="http://schemas.microsoft.com/office/powerpoint/2010/main" val="160252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06D2-C1C7-313A-6D58-C56F73EBFD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6CBA15-49C9-431E-6310-D89F13123B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04D31D-3D44-1A66-C336-24C1CC403135}"/>
              </a:ext>
            </a:extLst>
          </p:cNvPr>
          <p:cNvSpPr>
            <a:spLocks noGrp="1"/>
          </p:cNvSpPr>
          <p:nvPr>
            <p:ph type="dt" sz="half" idx="10"/>
          </p:nvPr>
        </p:nvSpPr>
        <p:spPr/>
        <p:txBody>
          <a:bodyPr/>
          <a:lstStyle/>
          <a:p>
            <a:fld id="{36CC307E-361B-4A7E-A5D3-1221D963D032}" type="datetimeFigureOut">
              <a:rPr lang="en-US" smtClean="0"/>
              <a:t>6/15/2025</a:t>
            </a:fld>
            <a:endParaRPr lang="en-US"/>
          </a:p>
        </p:txBody>
      </p:sp>
      <p:sp>
        <p:nvSpPr>
          <p:cNvPr id="5" name="Footer Placeholder 4">
            <a:extLst>
              <a:ext uri="{FF2B5EF4-FFF2-40B4-BE49-F238E27FC236}">
                <a16:creationId xmlns:a16="http://schemas.microsoft.com/office/drawing/2014/main" id="{65F279BE-2BAE-1157-531C-F41D3A0FE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6F330-4516-2DEB-352D-D37BAD389FF4}"/>
              </a:ext>
            </a:extLst>
          </p:cNvPr>
          <p:cNvSpPr>
            <a:spLocks noGrp="1"/>
          </p:cNvSpPr>
          <p:nvPr>
            <p:ph type="sldNum" sz="quarter" idx="12"/>
          </p:nvPr>
        </p:nvSpPr>
        <p:spPr/>
        <p:txBody>
          <a:bodyPr/>
          <a:lstStyle/>
          <a:p>
            <a:fld id="{114AAE8C-EDB0-42A1-84E4-6C56555F25EE}" type="slidenum">
              <a:rPr lang="en-US" smtClean="0"/>
              <a:t>‹#›</a:t>
            </a:fld>
            <a:endParaRPr lang="en-US"/>
          </a:p>
        </p:txBody>
      </p:sp>
    </p:spTree>
    <p:extLst>
      <p:ext uri="{BB962C8B-B14F-4D97-AF65-F5344CB8AC3E}">
        <p14:creationId xmlns:p14="http://schemas.microsoft.com/office/powerpoint/2010/main" val="319698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A1970-08FF-47B0-E5CC-FD11B64A6E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39E027-D641-01D5-F92C-F48000AF76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BDD83C-6F0E-EF40-5251-8DF99288E1B1}"/>
              </a:ext>
            </a:extLst>
          </p:cNvPr>
          <p:cNvSpPr>
            <a:spLocks noGrp="1"/>
          </p:cNvSpPr>
          <p:nvPr>
            <p:ph type="dt" sz="half" idx="10"/>
          </p:nvPr>
        </p:nvSpPr>
        <p:spPr/>
        <p:txBody>
          <a:bodyPr/>
          <a:lstStyle/>
          <a:p>
            <a:fld id="{36CC307E-361B-4A7E-A5D3-1221D963D032}" type="datetimeFigureOut">
              <a:rPr lang="en-US" smtClean="0"/>
              <a:t>6/15/2025</a:t>
            </a:fld>
            <a:endParaRPr lang="en-US"/>
          </a:p>
        </p:txBody>
      </p:sp>
      <p:sp>
        <p:nvSpPr>
          <p:cNvPr id="5" name="Footer Placeholder 4">
            <a:extLst>
              <a:ext uri="{FF2B5EF4-FFF2-40B4-BE49-F238E27FC236}">
                <a16:creationId xmlns:a16="http://schemas.microsoft.com/office/drawing/2014/main" id="{45D382BF-FED3-5447-2F55-89B9B7926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A0A3C-92DA-EB22-050A-A5DCDE65F5D9}"/>
              </a:ext>
            </a:extLst>
          </p:cNvPr>
          <p:cNvSpPr>
            <a:spLocks noGrp="1"/>
          </p:cNvSpPr>
          <p:nvPr>
            <p:ph type="sldNum" sz="quarter" idx="12"/>
          </p:nvPr>
        </p:nvSpPr>
        <p:spPr/>
        <p:txBody>
          <a:bodyPr/>
          <a:lstStyle/>
          <a:p>
            <a:fld id="{114AAE8C-EDB0-42A1-84E4-6C56555F25EE}" type="slidenum">
              <a:rPr lang="en-US" smtClean="0"/>
              <a:t>‹#›</a:t>
            </a:fld>
            <a:endParaRPr lang="en-US"/>
          </a:p>
        </p:txBody>
      </p:sp>
    </p:spTree>
    <p:extLst>
      <p:ext uri="{BB962C8B-B14F-4D97-AF65-F5344CB8AC3E}">
        <p14:creationId xmlns:p14="http://schemas.microsoft.com/office/powerpoint/2010/main" val="3673635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544D-159E-600A-03DF-90D2EE3F63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23B939-EA72-0106-D537-757DC9A554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F88618-3DDA-2E65-1340-6D7EF18713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6868D2-28CC-C7BD-CDA0-D765455F64D8}"/>
              </a:ext>
            </a:extLst>
          </p:cNvPr>
          <p:cNvSpPr>
            <a:spLocks noGrp="1"/>
          </p:cNvSpPr>
          <p:nvPr>
            <p:ph type="dt" sz="half" idx="10"/>
          </p:nvPr>
        </p:nvSpPr>
        <p:spPr/>
        <p:txBody>
          <a:bodyPr/>
          <a:lstStyle/>
          <a:p>
            <a:fld id="{36CC307E-361B-4A7E-A5D3-1221D963D032}" type="datetimeFigureOut">
              <a:rPr lang="en-US" smtClean="0"/>
              <a:t>6/15/2025</a:t>
            </a:fld>
            <a:endParaRPr lang="en-US"/>
          </a:p>
        </p:txBody>
      </p:sp>
      <p:sp>
        <p:nvSpPr>
          <p:cNvPr id="6" name="Footer Placeholder 5">
            <a:extLst>
              <a:ext uri="{FF2B5EF4-FFF2-40B4-BE49-F238E27FC236}">
                <a16:creationId xmlns:a16="http://schemas.microsoft.com/office/drawing/2014/main" id="{54A51EA8-54C0-438A-ACCB-9527DAD9B2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F9B92-2D95-5C0B-037D-65EBD78C787F}"/>
              </a:ext>
            </a:extLst>
          </p:cNvPr>
          <p:cNvSpPr>
            <a:spLocks noGrp="1"/>
          </p:cNvSpPr>
          <p:nvPr>
            <p:ph type="sldNum" sz="quarter" idx="12"/>
          </p:nvPr>
        </p:nvSpPr>
        <p:spPr/>
        <p:txBody>
          <a:bodyPr/>
          <a:lstStyle/>
          <a:p>
            <a:fld id="{114AAE8C-EDB0-42A1-84E4-6C56555F25EE}" type="slidenum">
              <a:rPr lang="en-US" smtClean="0"/>
              <a:t>‹#›</a:t>
            </a:fld>
            <a:endParaRPr lang="en-US"/>
          </a:p>
        </p:txBody>
      </p:sp>
    </p:spTree>
    <p:extLst>
      <p:ext uri="{BB962C8B-B14F-4D97-AF65-F5344CB8AC3E}">
        <p14:creationId xmlns:p14="http://schemas.microsoft.com/office/powerpoint/2010/main" val="29904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90F8-1318-D105-5BC6-BD5408FD7C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3A6213-393D-2988-93F1-BDFBE8D9D5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9B28E4-EF8A-10E3-D856-77AAF8C566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30BED8-79A9-43A6-44C0-9CD3CCFE37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2BB913-C410-F66E-27F0-7A0ABAFB3A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02EF8D-6224-5C7B-56DB-55EFB1F08E1B}"/>
              </a:ext>
            </a:extLst>
          </p:cNvPr>
          <p:cNvSpPr>
            <a:spLocks noGrp="1"/>
          </p:cNvSpPr>
          <p:nvPr>
            <p:ph type="dt" sz="half" idx="10"/>
          </p:nvPr>
        </p:nvSpPr>
        <p:spPr/>
        <p:txBody>
          <a:bodyPr/>
          <a:lstStyle/>
          <a:p>
            <a:fld id="{36CC307E-361B-4A7E-A5D3-1221D963D032}" type="datetimeFigureOut">
              <a:rPr lang="en-US" smtClean="0"/>
              <a:t>6/15/2025</a:t>
            </a:fld>
            <a:endParaRPr lang="en-US"/>
          </a:p>
        </p:txBody>
      </p:sp>
      <p:sp>
        <p:nvSpPr>
          <p:cNvPr id="8" name="Footer Placeholder 7">
            <a:extLst>
              <a:ext uri="{FF2B5EF4-FFF2-40B4-BE49-F238E27FC236}">
                <a16:creationId xmlns:a16="http://schemas.microsoft.com/office/drawing/2014/main" id="{53A7944F-7AF3-266A-75E4-0C213E99BC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2D3905-AC8C-15EF-5C5F-E08ADAF9167B}"/>
              </a:ext>
            </a:extLst>
          </p:cNvPr>
          <p:cNvSpPr>
            <a:spLocks noGrp="1"/>
          </p:cNvSpPr>
          <p:nvPr>
            <p:ph type="sldNum" sz="quarter" idx="12"/>
          </p:nvPr>
        </p:nvSpPr>
        <p:spPr/>
        <p:txBody>
          <a:bodyPr/>
          <a:lstStyle/>
          <a:p>
            <a:fld id="{114AAE8C-EDB0-42A1-84E4-6C56555F25EE}" type="slidenum">
              <a:rPr lang="en-US" smtClean="0"/>
              <a:t>‹#›</a:t>
            </a:fld>
            <a:endParaRPr lang="en-US"/>
          </a:p>
        </p:txBody>
      </p:sp>
    </p:spTree>
    <p:extLst>
      <p:ext uri="{BB962C8B-B14F-4D97-AF65-F5344CB8AC3E}">
        <p14:creationId xmlns:p14="http://schemas.microsoft.com/office/powerpoint/2010/main" val="415618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708C-F534-CC8B-E034-80F96DE838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FA4985-861C-D843-CB9F-21048B98F990}"/>
              </a:ext>
            </a:extLst>
          </p:cNvPr>
          <p:cNvSpPr>
            <a:spLocks noGrp="1"/>
          </p:cNvSpPr>
          <p:nvPr>
            <p:ph type="dt" sz="half" idx="10"/>
          </p:nvPr>
        </p:nvSpPr>
        <p:spPr/>
        <p:txBody>
          <a:bodyPr/>
          <a:lstStyle/>
          <a:p>
            <a:fld id="{36CC307E-361B-4A7E-A5D3-1221D963D032}" type="datetimeFigureOut">
              <a:rPr lang="en-US" smtClean="0"/>
              <a:t>6/15/2025</a:t>
            </a:fld>
            <a:endParaRPr lang="en-US"/>
          </a:p>
        </p:txBody>
      </p:sp>
      <p:sp>
        <p:nvSpPr>
          <p:cNvPr id="4" name="Footer Placeholder 3">
            <a:extLst>
              <a:ext uri="{FF2B5EF4-FFF2-40B4-BE49-F238E27FC236}">
                <a16:creationId xmlns:a16="http://schemas.microsoft.com/office/drawing/2014/main" id="{63332FC9-50F8-73A3-4CD6-2C541E44E4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473A3B-86CF-5825-2827-877DF8BC7A71}"/>
              </a:ext>
            </a:extLst>
          </p:cNvPr>
          <p:cNvSpPr>
            <a:spLocks noGrp="1"/>
          </p:cNvSpPr>
          <p:nvPr>
            <p:ph type="sldNum" sz="quarter" idx="12"/>
          </p:nvPr>
        </p:nvSpPr>
        <p:spPr/>
        <p:txBody>
          <a:bodyPr/>
          <a:lstStyle/>
          <a:p>
            <a:fld id="{114AAE8C-EDB0-42A1-84E4-6C56555F25EE}" type="slidenum">
              <a:rPr lang="en-US" smtClean="0"/>
              <a:t>‹#›</a:t>
            </a:fld>
            <a:endParaRPr lang="en-US"/>
          </a:p>
        </p:txBody>
      </p:sp>
    </p:spTree>
    <p:extLst>
      <p:ext uri="{BB962C8B-B14F-4D97-AF65-F5344CB8AC3E}">
        <p14:creationId xmlns:p14="http://schemas.microsoft.com/office/powerpoint/2010/main" val="406182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E569D5-849E-A93B-5D97-12EED23157B6}"/>
              </a:ext>
            </a:extLst>
          </p:cNvPr>
          <p:cNvSpPr>
            <a:spLocks noGrp="1"/>
          </p:cNvSpPr>
          <p:nvPr>
            <p:ph type="dt" sz="half" idx="10"/>
          </p:nvPr>
        </p:nvSpPr>
        <p:spPr/>
        <p:txBody>
          <a:bodyPr/>
          <a:lstStyle/>
          <a:p>
            <a:fld id="{36CC307E-361B-4A7E-A5D3-1221D963D032}" type="datetimeFigureOut">
              <a:rPr lang="en-US" smtClean="0"/>
              <a:t>6/15/2025</a:t>
            </a:fld>
            <a:endParaRPr lang="en-US"/>
          </a:p>
        </p:txBody>
      </p:sp>
      <p:sp>
        <p:nvSpPr>
          <p:cNvPr id="3" name="Footer Placeholder 2">
            <a:extLst>
              <a:ext uri="{FF2B5EF4-FFF2-40B4-BE49-F238E27FC236}">
                <a16:creationId xmlns:a16="http://schemas.microsoft.com/office/drawing/2014/main" id="{FE1FF193-50D8-57D7-8463-47ADE49FC0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85D470-022B-8004-F933-C036B8D27F4C}"/>
              </a:ext>
            </a:extLst>
          </p:cNvPr>
          <p:cNvSpPr>
            <a:spLocks noGrp="1"/>
          </p:cNvSpPr>
          <p:nvPr>
            <p:ph type="sldNum" sz="quarter" idx="12"/>
          </p:nvPr>
        </p:nvSpPr>
        <p:spPr/>
        <p:txBody>
          <a:bodyPr/>
          <a:lstStyle/>
          <a:p>
            <a:fld id="{114AAE8C-EDB0-42A1-84E4-6C56555F25EE}" type="slidenum">
              <a:rPr lang="en-US" smtClean="0"/>
              <a:t>‹#›</a:t>
            </a:fld>
            <a:endParaRPr lang="en-US"/>
          </a:p>
        </p:txBody>
      </p:sp>
    </p:spTree>
    <p:extLst>
      <p:ext uri="{BB962C8B-B14F-4D97-AF65-F5344CB8AC3E}">
        <p14:creationId xmlns:p14="http://schemas.microsoft.com/office/powerpoint/2010/main" val="3706978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4AE5-F125-732D-F27D-8C65B07D0F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8785A3-F565-C720-3608-A7D913D258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CF383C-B7FF-5174-EDC3-836054303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4D1FF-C296-6D8E-5893-5708487CD24A}"/>
              </a:ext>
            </a:extLst>
          </p:cNvPr>
          <p:cNvSpPr>
            <a:spLocks noGrp="1"/>
          </p:cNvSpPr>
          <p:nvPr>
            <p:ph type="dt" sz="half" idx="10"/>
          </p:nvPr>
        </p:nvSpPr>
        <p:spPr/>
        <p:txBody>
          <a:bodyPr/>
          <a:lstStyle/>
          <a:p>
            <a:fld id="{36CC307E-361B-4A7E-A5D3-1221D963D032}" type="datetimeFigureOut">
              <a:rPr lang="en-US" smtClean="0"/>
              <a:t>6/15/2025</a:t>
            </a:fld>
            <a:endParaRPr lang="en-US"/>
          </a:p>
        </p:txBody>
      </p:sp>
      <p:sp>
        <p:nvSpPr>
          <p:cNvPr id="6" name="Footer Placeholder 5">
            <a:extLst>
              <a:ext uri="{FF2B5EF4-FFF2-40B4-BE49-F238E27FC236}">
                <a16:creationId xmlns:a16="http://schemas.microsoft.com/office/drawing/2014/main" id="{1899A557-22AA-D879-A2F5-07B339C7E9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EC890A-20C1-092F-04BD-E18842A8CB36}"/>
              </a:ext>
            </a:extLst>
          </p:cNvPr>
          <p:cNvSpPr>
            <a:spLocks noGrp="1"/>
          </p:cNvSpPr>
          <p:nvPr>
            <p:ph type="sldNum" sz="quarter" idx="12"/>
          </p:nvPr>
        </p:nvSpPr>
        <p:spPr/>
        <p:txBody>
          <a:bodyPr/>
          <a:lstStyle/>
          <a:p>
            <a:fld id="{114AAE8C-EDB0-42A1-84E4-6C56555F25EE}" type="slidenum">
              <a:rPr lang="en-US" smtClean="0"/>
              <a:t>‹#›</a:t>
            </a:fld>
            <a:endParaRPr lang="en-US"/>
          </a:p>
        </p:txBody>
      </p:sp>
    </p:spTree>
    <p:extLst>
      <p:ext uri="{BB962C8B-B14F-4D97-AF65-F5344CB8AC3E}">
        <p14:creationId xmlns:p14="http://schemas.microsoft.com/office/powerpoint/2010/main" val="1463783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3C4-D42F-464E-4BAA-D40491A70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5C6D56-DB03-EC4D-4613-485901FA57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36D523-48F4-437E-7252-763CCFCF2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355CE-8860-E017-EBF2-DF8A9DAA0A8D}"/>
              </a:ext>
            </a:extLst>
          </p:cNvPr>
          <p:cNvSpPr>
            <a:spLocks noGrp="1"/>
          </p:cNvSpPr>
          <p:nvPr>
            <p:ph type="dt" sz="half" idx="10"/>
          </p:nvPr>
        </p:nvSpPr>
        <p:spPr/>
        <p:txBody>
          <a:bodyPr/>
          <a:lstStyle/>
          <a:p>
            <a:fld id="{36CC307E-361B-4A7E-A5D3-1221D963D032}" type="datetimeFigureOut">
              <a:rPr lang="en-US" smtClean="0"/>
              <a:t>6/15/2025</a:t>
            </a:fld>
            <a:endParaRPr lang="en-US"/>
          </a:p>
        </p:txBody>
      </p:sp>
      <p:sp>
        <p:nvSpPr>
          <p:cNvPr id="6" name="Footer Placeholder 5">
            <a:extLst>
              <a:ext uri="{FF2B5EF4-FFF2-40B4-BE49-F238E27FC236}">
                <a16:creationId xmlns:a16="http://schemas.microsoft.com/office/drawing/2014/main" id="{0BF1EFB6-C702-E2C6-EDC8-84429772B0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15BC-08BF-078D-132E-906C80091CD6}"/>
              </a:ext>
            </a:extLst>
          </p:cNvPr>
          <p:cNvSpPr>
            <a:spLocks noGrp="1"/>
          </p:cNvSpPr>
          <p:nvPr>
            <p:ph type="sldNum" sz="quarter" idx="12"/>
          </p:nvPr>
        </p:nvSpPr>
        <p:spPr/>
        <p:txBody>
          <a:bodyPr/>
          <a:lstStyle/>
          <a:p>
            <a:fld id="{114AAE8C-EDB0-42A1-84E4-6C56555F25EE}" type="slidenum">
              <a:rPr lang="en-US" smtClean="0"/>
              <a:t>‹#›</a:t>
            </a:fld>
            <a:endParaRPr lang="en-US"/>
          </a:p>
        </p:txBody>
      </p:sp>
    </p:spTree>
    <p:extLst>
      <p:ext uri="{BB962C8B-B14F-4D97-AF65-F5344CB8AC3E}">
        <p14:creationId xmlns:p14="http://schemas.microsoft.com/office/powerpoint/2010/main" val="4254694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A07AC-DEAA-15D1-11C9-C61E58A3EF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7548CE-3A82-CF05-822B-C0BC76074B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A682C-7891-3388-4517-1F343861A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CC307E-361B-4A7E-A5D3-1221D963D032}" type="datetimeFigureOut">
              <a:rPr lang="en-US" smtClean="0"/>
              <a:t>6/15/2025</a:t>
            </a:fld>
            <a:endParaRPr lang="en-US"/>
          </a:p>
        </p:txBody>
      </p:sp>
      <p:sp>
        <p:nvSpPr>
          <p:cNvPr id="5" name="Footer Placeholder 4">
            <a:extLst>
              <a:ext uri="{FF2B5EF4-FFF2-40B4-BE49-F238E27FC236}">
                <a16:creationId xmlns:a16="http://schemas.microsoft.com/office/drawing/2014/main" id="{90D2C590-F1B1-9B5E-F9C6-232B92BE41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8AA1043-24F5-7F43-CF9F-8B3499EC8F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4AAE8C-EDB0-42A1-84E4-6C56555F25EE}" type="slidenum">
              <a:rPr lang="en-US" smtClean="0"/>
              <a:t>‹#›</a:t>
            </a:fld>
            <a:endParaRPr lang="en-US"/>
          </a:p>
        </p:txBody>
      </p:sp>
    </p:spTree>
    <p:extLst>
      <p:ext uri="{BB962C8B-B14F-4D97-AF65-F5344CB8AC3E}">
        <p14:creationId xmlns:p14="http://schemas.microsoft.com/office/powerpoint/2010/main" val="3059230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hyperlink" Target="mailto:suryd@protonmail.com"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public.tableau.com/app/profile/d.s5411/viz/6_7dashboard/AirbnbAmsterdam2019" TargetMode="External"/><Relationship Id="rId5" Type="http://schemas.openxmlformats.org/officeDocument/2006/relationships/hyperlink" Target="https://github.com/sryds/amsterdam_airbnb_2019" TargetMode="External"/><Relationship Id="rId4" Type="http://schemas.openxmlformats.org/officeDocument/2006/relationships/hyperlink" Target="https://www.flickr.com/photos/diuis/15653763085"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www.kaggle.com/datasets/erikbruin/airbnb-amsterdam/"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oking down Bloemgracht canal Amsterdam">
            <a:extLst>
              <a:ext uri="{FF2B5EF4-FFF2-40B4-BE49-F238E27FC236}">
                <a16:creationId xmlns:a16="http://schemas.microsoft.com/office/drawing/2014/main" id="{461D6559-946E-FAB5-D138-B2C6225922F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8000"/>
                    </a14:imgEffect>
                    <a14:imgEffect>
                      <a14:saturation sat="82000"/>
                    </a14:imgEffect>
                    <a14:imgEffect>
                      <a14:brightnessContrast bright="-66000" contrast="-41000"/>
                    </a14:imgEffect>
                  </a14:imgLayer>
                </a14:imgProps>
              </a:ext>
              <a:ext uri="{28A0092B-C50C-407E-A947-70E740481C1C}">
                <a14:useLocalDpi xmlns:a14="http://schemas.microsoft.com/office/drawing/2010/main" val="0"/>
              </a:ext>
            </a:extLst>
          </a:blip>
          <a:srcRect t="7826" b="7826"/>
          <a:stretch/>
        </p:blipFill>
        <p:spPr>
          <a:xfrm>
            <a:off x="20" y="1"/>
            <a:ext cx="12191980" cy="6857999"/>
          </a:xfrm>
          <a:prstGeom prst="rect">
            <a:avLst/>
          </a:prstGeom>
        </p:spPr>
      </p:pic>
      <p:sp>
        <p:nvSpPr>
          <p:cNvPr id="2" name="Title 1">
            <a:extLst>
              <a:ext uri="{FF2B5EF4-FFF2-40B4-BE49-F238E27FC236}">
                <a16:creationId xmlns:a16="http://schemas.microsoft.com/office/drawing/2014/main" id="{B3BD9DD6-B985-5056-7529-E12E3E788F41}"/>
              </a:ext>
            </a:extLst>
          </p:cNvPr>
          <p:cNvSpPr>
            <a:spLocks noGrp="1"/>
          </p:cNvSpPr>
          <p:nvPr>
            <p:ph type="ctrTitle"/>
          </p:nvPr>
        </p:nvSpPr>
        <p:spPr>
          <a:xfrm>
            <a:off x="1524000" y="1122362"/>
            <a:ext cx="9144000" cy="2900518"/>
          </a:xfrm>
        </p:spPr>
        <p:txBody>
          <a:bodyPr>
            <a:normAutofit/>
          </a:bodyPr>
          <a:lstStyle/>
          <a:p>
            <a:r>
              <a:rPr lang="en-GB" b="1" dirty="0" err="1">
                <a:solidFill>
                  <a:srgbClr val="FFFFFF"/>
                </a:solidFill>
              </a:rPr>
              <a:t>AirBnB</a:t>
            </a:r>
            <a:r>
              <a:rPr lang="en-GB" b="1" dirty="0">
                <a:solidFill>
                  <a:srgbClr val="FFFFFF"/>
                </a:solidFill>
              </a:rPr>
              <a:t> in Amsterdam, 2019: A Case Study</a:t>
            </a: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9CF3B31B-0C47-C8B5-CE89-EFC22148EC9E}"/>
              </a:ext>
            </a:extLst>
          </p:cNvPr>
          <p:cNvSpPr>
            <a:spLocks noGrp="1"/>
          </p:cNvSpPr>
          <p:nvPr>
            <p:ph type="subTitle" idx="1"/>
          </p:nvPr>
        </p:nvSpPr>
        <p:spPr>
          <a:xfrm>
            <a:off x="1524000" y="3867573"/>
            <a:ext cx="9144000" cy="1098395"/>
          </a:xfrm>
        </p:spPr>
        <p:txBody>
          <a:bodyPr>
            <a:noAutofit/>
          </a:bodyPr>
          <a:lstStyle/>
          <a:p>
            <a:r>
              <a:rPr lang="en-GB" sz="2000" dirty="0">
                <a:solidFill>
                  <a:srgbClr val="FFFFFF"/>
                </a:solidFill>
              </a:rPr>
              <a:t>Deepa Sury</a:t>
            </a:r>
            <a:endParaRPr lang="en-US" sz="2000" dirty="0">
              <a:solidFill>
                <a:srgbClr val="FFFFFF"/>
              </a:solidFill>
            </a:endParaRPr>
          </a:p>
          <a:p>
            <a:r>
              <a:rPr lang="en-GB" sz="2000" dirty="0" err="1">
                <a:solidFill>
                  <a:srgbClr val="FFFFFF"/>
                </a:solidFill>
              </a:rPr>
              <a:t>CareerFoundry</a:t>
            </a:r>
            <a:r>
              <a:rPr lang="en-GB" sz="2000" dirty="0">
                <a:solidFill>
                  <a:srgbClr val="FFFFFF"/>
                </a:solidFill>
              </a:rPr>
              <a:t>: Data Analytics Immersion</a:t>
            </a:r>
          </a:p>
          <a:p>
            <a:r>
              <a:rPr lang="en-GB" sz="2000" dirty="0">
                <a:solidFill>
                  <a:srgbClr val="FFFFFF"/>
                </a:solidFill>
              </a:rPr>
              <a:t>Starting Date: 21 December 2024</a:t>
            </a:r>
          </a:p>
          <a:p>
            <a:r>
              <a:rPr lang="en-GB" sz="2000" dirty="0">
                <a:solidFill>
                  <a:srgbClr val="FFFFFF"/>
                </a:solidFill>
              </a:rPr>
              <a:t>Completion Date: 14 January 2025</a:t>
            </a:r>
          </a:p>
          <a:p>
            <a:endParaRPr lang="en-US" sz="2000" dirty="0">
              <a:solidFill>
                <a:srgbClr val="FFFFFF"/>
              </a:solidFill>
            </a:endParaRPr>
          </a:p>
          <a:p>
            <a:r>
              <a:rPr lang="en-GB" sz="2000" dirty="0">
                <a:solidFill>
                  <a:srgbClr val="FFFFFF"/>
                </a:solidFill>
              </a:rPr>
              <a:t>Tutor: </a:t>
            </a:r>
            <a:r>
              <a:rPr lang="en-US" sz="2000" dirty="0">
                <a:solidFill>
                  <a:srgbClr val="FFFFFF"/>
                </a:solidFill>
              </a:rPr>
              <a:t>Obinna </a:t>
            </a:r>
            <a:r>
              <a:rPr lang="en-US" sz="2000" dirty="0" err="1">
                <a:solidFill>
                  <a:srgbClr val="FFFFFF"/>
                </a:solidFill>
              </a:rPr>
              <a:t>Iheanachor</a:t>
            </a:r>
            <a:endParaRPr lang="en-US" sz="2000" dirty="0">
              <a:solidFill>
                <a:srgbClr val="FFFFFF"/>
              </a:solidFill>
            </a:endParaRPr>
          </a:p>
          <a:p>
            <a:r>
              <a:rPr lang="en-GB" sz="2000" dirty="0">
                <a:solidFill>
                  <a:srgbClr val="FFFFFF"/>
                </a:solidFill>
              </a:rPr>
              <a:t>Mentor: Evans </a:t>
            </a:r>
            <a:r>
              <a:rPr lang="en-GB" sz="2000" dirty="0" err="1">
                <a:solidFill>
                  <a:srgbClr val="FFFFFF"/>
                </a:solidFill>
              </a:rPr>
              <a:t>Otalor</a:t>
            </a:r>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268170422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FF587-5A03-7A40-CD42-34E519E0BEB2}"/>
              </a:ext>
            </a:extLst>
          </p:cNvPr>
          <p:cNvSpPr>
            <a:spLocks noGrp="1"/>
          </p:cNvSpPr>
          <p:nvPr>
            <p:ph type="title"/>
          </p:nvPr>
        </p:nvSpPr>
        <p:spPr/>
        <p:txBody>
          <a:bodyPr/>
          <a:lstStyle/>
          <a:p>
            <a:r>
              <a:rPr lang="en-GB" b="1" dirty="0"/>
              <a:t>Linear Regression Analysis</a:t>
            </a:r>
            <a:br>
              <a:rPr lang="en-US" dirty="0"/>
            </a:br>
            <a:endParaRPr lang="en-US" dirty="0"/>
          </a:p>
        </p:txBody>
      </p:sp>
      <p:sp>
        <p:nvSpPr>
          <p:cNvPr id="3" name="Content Placeholder 2">
            <a:extLst>
              <a:ext uri="{FF2B5EF4-FFF2-40B4-BE49-F238E27FC236}">
                <a16:creationId xmlns:a16="http://schemas.microsoft.com/office/drawing/2014/main" id="{B9C24794-9965-EE3D-506A-9DCE810EEFA1}"/>
              </a:ext>
            </a:extLst>
          </p:cNvPr>
          <p:cNvSpPr>
            <a:spLocks noGrp="1"/>
          </p:cNvSpPr>
          <p:nvPr>
            <p:ph idx="1"/>
          </p:nvPr>
        </p:nvSpPr>
        <p:spPr>
          <a:xfrm>
            <a:off x="838200" y="1289918"/>
            <a:ext cx="10515600" cy="575830"/>
          </a:xfrm>
        </p:spPr>
        <p:txBody>
          <a:bodyPr>
            <a:normAutofit fontScale="77500" lnSpcReduction="20000"/>
          </a:bodyPr>
          <a:lstStyle/>
          <a:p>
            <a:pPr marL="0" indent="0">
              <a:buNone/>
            </a:pPr>
            <a:r>
              <a:rPr lang="en-GB" dirty="0"/>
              <a:t>Tools used: Python (pandas, </a:t>
            </a:r>
            <a:r>
              <a:rPr lang="en-GB" dirty="0" err="1"/>
              <a:t>numPy</a:t>
            </a:r>
            <a:r>
              <a:rPr lang="en-GB" dirty="0"/>
              <a:t>, matplotlib </a:t>
            </a:r>
            <a:r>
              <a:rPr lang="en-GB" dirty="0" err="1"/>
              <a:t>pyplot</a:t>
            </a:r>
            <a:r>
              <a:rPr lang="en-GB" dirty="0"/>
              <a:t>, Seaborn; </a:t>
            </a:r>
            <a:r>
              <a:rPr lang="en-GB" dirty="0" err="1"/>
              <a:t>SciKitLearn</a:t>
            </a:r>
            <a:r>
              <a:rPr lang="en-GB" dirty="0"/>
              <a:t> train-test-split, linear regression, metrics)</a:t>
            </a:r>
            <a:endParaRPr lang="en-US" dirty="0"/>
          </a:p>
          <a:p>
            <a:pPr marL="0" indent="0">
              <a:buNone/>
            </a:pPr>
            <a:endParaRPr lang="en-US" dirty="0"/>
          </a:p>
        </p:txBody>
      </p:sp>
      <p:sp>
        <p:nvSpPr>
          <p:cNvPr id="4" name="TextBox 3">
            <a:extLst>
              <a:ext uri="{FF2B5EF4-FFF2-40B4-BE49-F238E27FC236}">
                <a16:creationId xmlns:a16="http://schemas.microsoft.com/office/drawing/2014/main" id="{5851751C-EA6D-ED30-21E9-FAF2EEFB5CFD}"/>
              </a:ext>
            </a:extLst>
          </p:cNvPr>
          <p:cNvSpPr txBox="1"/>
          <p:nvPr/>
        </p:nvSpPr>
        <p:spPr>
          <a:xfrm>
            <a:off x="914400" y="1930400"/>
            <a:ext cx="10584873" cy="1477328"/>
          </a:xfrm>
          <a:prstGeom prst="rect">
            <a:avLst/>
          </a:prstGeom>
          <a:noFill/>
        </p:spPr>
        <p:txBody>
          <a:bodyPr wrap="square" rtlCol="0">
            <a:spAutoFit/>
          </a:bodyPr>
          <a:lstStyle/>
          <a:p>
            <a:pPr marL="285750" lvl="0" indent="-285750">
              <a:buFont typeface="Arial" panose="020B0604020202020204" pitchFamily="34" charset="0"/>
              <a:buChar char="•"/>
            </a:pPr>
            <a:r>
              <a:rPr lang="en-GB" dirty="0"/>
              <a:t>Further explored the relationships between variables through supervised linear regression. </a:t>
            </a:r>
            <a:endParaRPr lang="en-US" dirty="0"/>
          </a:p>
          <a:p>
            <a:pPr marL="285750" lvl="0" indent="-285750">
              <a:buFont typeface="Arial" panose="020B0604020202020204" pitchFamily="34" charset="0"/>
              <a:buChar char="•"/>
            </a:pPr>
            <a:r>
              <a:rPr lang="en-GB" dirty="0"/>
              <a:t>The results of this method appeared to echo those of the initial statistical analysis: mostly weak correlations between variables and high levels of variance in the data. </a:t>
            </a:r>
            <a:endParaRPr lang="en-US" dirty="0"/>
          </a:p>
          <a:p>
            <a:pPr marL="285750" lvl="0" indent="-285750">
              <a:buFont typeface="Arial" panose="020B0604020202020204" pitchFamily="34" charset="0"/>
              <a:buChar char="•"/>
            </a:pPr>
            <a:r>
              <a:rPr lang="en-GB" dirty="0"/>
              <a:t>Overall, this method did not prove to be ideal for </a:t>
            </a:r>
            <a:r>
              <a:rPr lang="en-GB" dirty="0" err="1"/>
              <a:t>analyzing</a:t>
            </a:r>
            <a:r>
              <a:rPr lang="en-GB" dirty="0"/>
              <a:t> this particular set of data. </a:t>
            </a:r>
            <a:endParaRPr lang="en-US" dirty="0"/>
          </a:p>
          <a:p>
            <a:pPr marL="285750" indent="-285750">
              <a:buFont typeface="Arial" panose="020B0604020202020204" pitchFamily="34" charset="0"/>
              <a:buChar char="•"/>
            </a:pPr>
            <a:endParaRPr lang="en-US" dirty="0"/>
          </a:p>
        </p:txBody>
      </p:sp>
      <p:pic>
        <p:nvPicPr>
          <p:cNvPr id="5" name="Picture 4" descr="A graph of a line graph&#10;&#10;AI-generated content may be incorrect.">
            <a:extLst>
              <a:ext uri="{FF2B5EF4-FFF2-40B4-BE49-F238E27FC236}">
                <a16:creationId xmlns:a16="http://schemas.microsoft.com/office/drawing/2014/main" id="{43A6DE9A-8585-8785-398E-3CDE5E76A2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3154" y="3126508"/>
            <a:ext cx="3126404" cy="2441573"/>
          </a:xfrm>
          <a:prstGeom prst="rect">
            <a:avLst/>
          </a:prstGeom>
          <a:noFill/>
          <a:ln>
            <a:noFill/>
          </a:ln>
        </p:spPr>
      </p:pic>
      <p:pic>
        <p:nvPicPr>
          <p:cNvPr id="6" name="Picture 5" descr="A graph of a distance&#10;&#10;AI-generated content may be incorrect.">
            <a:extLst>
              <a:ext uri="{FF2B5EF4-FFF2-40B4-BE49-F238E27FC236}">
                <a16:creationId xmlns:a16="http://schemas.microsoft.com/office/drawing/2014/main" id="{05C3D492-D1F9-CE33-7BFB-E91435D867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0803" y="3126508"/>
            <a:ext cx="3126403" cy="2443342"/>
          </a:xfrm>
          <a:prstGeom prst="rect">
            <a:avLst/>
          </a:prstGeom>
          <a:noFill/>
          <a:ln>
            <a:noFill/>
          </a:ln>
        </p:spPr>
      </p:pic>
      <p:pic>
        <p:nvPicPr>
          <p:cNvPr id="7" name="Picture 6">
            <a:extLst>
              <a:ext uri="{FF2B5EF4-FFF2-40B4-BE49-F238E27FC236}">
                <a16:creationId xmlns:a16="http://schemas.microsoft.com/office/drawing/2014/main" id="{8BD7B2B5-56C8-1B1B-B641-7AD2943039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90154" y="3373144"/>
            <a:ext cx="3650897" cy="1845399"/>
          </a:xfrm>
          <a:prstGeom prst="rect">
            <a:avLst/>
          </a:prstGeom>
          <a:noFill/>
          <a:ln>
            <a:noFill/>
          </a:ln>
        </p:spPr>
      </p:pic>
      <p:sp>
        <p:nvSpPr>
          <p:cNvPr id="8" name="TextBox 7">
            <a:extLst>
              <a:ext uri="{FF2B5EF4-FFF2-40B4-BE49-F238E27FC236}">
                <a16:creationId xmlns:a16="http://schemas.microsoft.com/office/drawing/2014/main" id="{77D2DF3A-F03C-A63E-1B3B-53B103175D85}"/>
              </a:ext>
            </a:extLst>
          </p:cNvPr>
          <p:cNvSpPr txBox="1"/>
          <p:nvPr/>
        </p:nvSpPr>
        <p:spPr>
          <a:xfrm>
            <a:off x="1126836" y="5708073"/>
            <a:ext cx="9966037" cy="830997"/>
          </a:xfrm>
          <a:prstGeom prst="rect">
            <a:avLst/>
          </a:prstGeom>
          <a:noFill/>
        </p:spPr>
        <p:txBody>
          <a:bodyPr wrap="square" rtlCol="0">
            <a:spAutoFit/>
          </a:bodyPr>
          <a:lstStyle/>
          <a:p>
            <a:r>
              <a:rPr lang="en-GB" sz="1600" dirty="0"/>
              <a:t>The high RMSE (root mean squared error) value and low R2 score indicate that there is too much variance in the data for a linear regression model to accurately explain the relationship between these variables. </a:t>
            </a:r>
            <a:endParaRPr lang="en-US" sz="1600" dirty="0"/>
          </a:p>
          <a:p>
            <a:endParaRPr lang="en-US" sz="1600" dirty="0"/>
          </a:p>
        </p:txBody>
      </p:sp>
    </p:spTree>
    <p:extLst>
      <p:ext uri="{BB962C8B-B14F-4D97-AF65-F5344CB8AC3E}">
        <p14:creationId xmlns:p14="http://schemas.microsoft.com/office/powerpoint/2010/main" val="218914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E0A3-289C-1BAA-EFE5-B66F45C172CD}"/>
              </a:ext>
            </a:extLst>
          </p:cNvPr>
          <p:cNvSpPr>
            <a:spLocks noGrp="1"/>
          </p:cNvSpPr>
          <p:nvPr>
            <p:ph type="title"/>
          </p:nvPr>
        </p:nvSpPr>
        <p:spPr/>
        <p:txBody>
          <a:bodyPr/>
          <a:lstStyle/>
          <a:p>
            <a:r>
              <a:rPr lang="en-GB" b="1" dirty="0"/>
              <a:t>K-Means Clustering Analysis</a:t>
            </a:r>
            <a:br>
              <a:rPr lang="en-US" dirty="0"/>
            </a:br>
            <a:endParaRPr lang="en-US" dirty="0"/>
          </a:p>
        </p:txBody>
      </p:sp>
      <p:sp>
        <p:nvSpPr>
          <p:cNvPr id="3" name="Content Placeholder 2">
            <a:extLst>
              <a:ext uri="{FF2B5EF4-FFF2-40B4-BE49-F238E27FC236}">
                <a16:creationId xmlns:a16="http://schemas.microsoft.com/office/drawing/2014/main" id="{91C444C8-58DB-F266-CA97-CC9139851D2D}"/>
              </a:ext>
            </a:extLst>
          </p:cNvPr>
          <p:cNvSpPr>
            <a:spLocks noGrp="1"/>
          </p:cNvSpPr>
          <p:nvPr>
            <p:ph idx="1"/>
          </p:nvPr>
        </p:nvSpPr>
        <p:spPr>
          <a:xfrm>
            <a:off x="838200" y="1345336"/>
            <a:ext cx="10515600" cy="474230"/>
          </a:xfrm>
        </p:spPr>
        <p:txBody>
          <a:bodyPr>
            <a:normAutofit fontScale="70000" lnSpcReduction="20000"/>
          </a:bodyPr>
          <a:lstStyle/>
          <a:p>
            <a:pPr marL="0" indent="0">
              <a:buNone/>
            </a:pPr>
            <a:r>
              <a:rPr lang="en-GB" dirty="0"/>
              <a:t>Tools used: Python (pandas, </a:t>
            </a:r>
            <a:r>
              <a:rPr lang="en-GB" dirty="0" err="1"/>
              <a:t>numPy</a:t>
            </a:r>
            <a:r>
              <a:rPr lang="en-GB" dirty="0"/>
              <a:t>, matplotlib </a:t>
            </a:r>
            <a:r>
              <a:rPr lang="en-GB" dirty="0" err="1"/>
              <a:t>pyplot</a:t>
            </a:r>
            <a:r>
              <a:rPr lang="en-GB" dirty="0"/>
              <a:t>, </a:t>
            </a:r>
            <a:r>
              <a:rPr lang="en-GB" dirty="0" err="1"/>
              <a:t>pylab</a:t>
            </a:r>
            <a:r>
              <a:rPr lang="en-GB" dirty="0"/>
              <a:t>, </a:t>
            </a:r>
            <a:r>
              <a:rPr lang="en-GB" dirty="0" err="1"/>
              <a:t>SciKitLearn</a:t>
            </a:r>
            <a:r>
              <a:rPr lang="en-GB" dirty="0"/>
              <a:t> </a:t>
            </a:r>
            <a:r>
              <a:rPr lang="en-GB" dirty="0" err="1"/>
              <a:t>KMeans</a:t>
            </a:r>
            <a:r>
              <a:rPr lang="en-GB" dirty="0"/>
              <a:t> clustering)</a:t>
            </a:r>
            <a:endParaRPr lang="en-US" dirty="0"/>
          </a:p>
          <a:p>
            <a:pPr marL="0" indent="0">
              <a:buNone/>
            </a:pPr>
            <a:endParaRPr lang="en-US" dirty="0"/>
          </a:p>
        </p:txBody>
      </p:sp>
      <p:sp>
        <p:nvSpPr>
          <p:cNvPr id="4" name="TextBox 3">
            <a:extLst>
              <a:ext uri="{FF2B5EF4-FFF2-40B4-BE49-F238E27FC236}">
                <a16:creationId xmlns:a16="http://schemas.microsoft.com/office/drawing/2014/main" id="{28331F2E-A595-CBB3-553C-8A26AE0EC99A}"/>
              </a:ext>
            </a:extLst>
          </p:cNvPr>
          <p:cNvSpPr txBox="1"/>
          <p:nvPr/>
        </p:nvSpPr>
        <p:spPr>
          <a:xfrm>
            <a:off x="914400" y="1782619"/>
            <a:ext cx="5671127" cy="2954655"/>
          </a:xfrm>
          <a:prstGeom prst="rect">
            <a:avLst/>
          </a:prstGeom>
          <a:noFill/>
        </p:spPr>
        <p:txBody>
          <a:bodyPr wrap="square" rtlCol="0">
            <a:spAutoFit/>
          </a:bodyPr>
          <a:lstStyle/>
          <a:p>
            <a:pPr marL="285750" lvl="0" indent="-285750">
              <a:buFont typeface="Arial" panose="020B0604020202020204" pitchFamily="34" charset="0"/>
              <a:buChar char="•"/>
            </a:pPr>
            <a:r>
              <a:rPr lang="en-GB" dirty="0"/>
              <a:t>Performed k-means clustering analysis on a selection of numerical columns. With k-means clustering, I attempted to sort the data into clusters based on their similarities.</a:t>
            </a:r>
            <a:endParaRPr lang="en-US" dirty="0"/>
          </a:p>
          <a:p>
            <a:pPr marL="742950" lvl="1" indent="-285750">
              <a:buFont typeface="Arial" panose="020B0604020202020204" pitchFamily="34" charset="0"/>
              <a:buChar char="•"/>
            </a:pPr>
            <a:r>
              <a:rPr lang="en-GB" sz="1600" dirty="0"/>
              <a:t>The columns I used consisted of the average daily price, availability during the year, distance from the city centre, host listings counts and the review scores for cleanliness, location, value and overall. </a:t>
            </a:r>
            <a:endParaRPr lang="en-US" sz="1600" dirty="0"/>
          </a:p>
          <a:p>
            <a:pPr marL="742950" lvl="1" indent="-285750">
              <a:buFont typeface="Arial" panose="020B0604020202020204" pitchFamily="34" charset="0"/>
              <a:buChar char="•"/>
            </a:pPr>
            <a:r>
              <a:rPr lang="en-GB" sz="1600" dirty="0"/>
              <a:t>Using </a:t>
            </a:r>
            <a:r>
              <a:rPr lang="en-GB" sz="1600" dirty="0" err="1"/>
              <a:t>scikitlearn’s</a:t>
            </a:r>
            <a:r>
              <a:rPr lang="en-GB" sz="1600" dirty="0"/>
              <a:t> k-means clustering tool, I found that the data would be best split into 3 clusters.</a:t>
            </a:r>
            <a:endParaRPr lang="en-US" sz="1600"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69A9B756-06D6-7C9C-BE26-E0FA98E1C3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4292" y="2848267"/>
            <a:ext cx="3602406" cy="3865001"/>
          </a:xfrm>
          <a:prstGeom prst="rect">
            <a:avLst/>
          </a:prstGeom>
          <a:noFill/>
          <a:ln>
            <a:noFill/>
          </a:ln>
        </p:spPr>
      </p:pic>
      <p:pic>
        <p:nvPicPr>
          <p:cNvPr id="6" name="Picture 5">
            <a:extLst>
              <a:ext uri="{FF2B5EF4-FFF2-40B4-BE49-F238E27FC236}">
                <a16:creationId xmlns:a16="http://schemas.microsoft.com/office/drawing/2014/main" id="{0E4EF793-DEA0-8EB9-A747-B3840A2942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291" y="4515133"/>
            <a:ext cx="3496367" cy="2342867"/>
          </a:xfrm>
          <a:prstGeom prst="rect">
            <a:avLst/>
          </a:prstGeom>
          <a:noFill/>
          <a:ln>
            <a:noFill/>
          </a:ln>
        </p:spPr>
      </p:pic>
      <p:sp>
        <p:nvSpPr>
          <p:cNvPr id="7" name="TextBox 6">
            <a:extLst>
              <a:ext uri="{FF2B5EF4-FFF2-40B4-BE49-F238E27FC236}">
                <a16:creationId xmlns:a16="http://schemas.microsoft.com/office/drawing/2014/main" id="{231E1E60-E6EF-F9DD-3CE8-FCCBF9B2018E}"/>
              </a:ext>
            </a:extLst>
          </p:cNvPr>
          <p:cNvSpPr txBox="1"/>
          <p:nvPr/>
        </p:nvSpPr>
        <p:spPr>
          <a:xfrm>
            <a:off x="6661727" y="1819566"/>
            <a:ext cx="4348018" cy="1200329"/>
          </a:xfrm>
          <a:prstGeom prst="rect">
            <a:avLst/>
          </a:prstGeom>
          <a:noFill/>
        </p:spPr>
        <p:txBody>
          <a:bodyPr wrap="square" rtlCol="0">
            <a:spAutoFit/>
          </a:bodyPr>
          <a:lstStyle/>
          <a:p>
            <a:pPr marL="285750" indent="-285750">
              <a:buFont typeface="Arial" panose="020B0604020202020204" pitchFamily="34" charset="0"/>
              <a:buChar char="•"/>
            </a:pPr>
            <a:r>
              <a:rPr lang="en-GB" dirty="0"/>
              <a:t>Identified the characteristics of each cluster with descriptive statistics for each variable and with scatterplots. </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3806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C212-C05D-91F4-209F-D3ACDEC70912}"/>
              </a:ext>
            </a:extLst>
          </p:cNvPr>
          <p:cNvSpPr>
            <a:spLocks noGrp="1"/>
          </p:cNvSpPr>
          <p:nvPr>
            <p:ph type="title"/>
          </p:nvPr>
        </p:nvSpPr>
        <p:spPr/>
        <p:txBody>
          <a:bodyPr/>
          <a:lstStyle/>
          <a:p>
            <a:r>
              <a:rPr lang="en-GB" b="1" dirty="0"/>
              <a:t>Time-Series Analysis </a:t>
            </a:r>
            <a:br>
              <a:rPr lang="en-US" dirty="0"/>
            </a:br>
            <a:endParaRPr lang="en-US" dirty="0"/>
          </a:p>
        </p:txBody>
      </p:sp>
      <p:sp>
        <p:nvSpPr>
          <p:cNvPr id="3" name="Content Placeholder 2">
            <a:extLst>
              <a:ext uri="{FF2B5EF4-FFF2-40B4-BE49-F238E27FC236}">
                <a16:creationId xmlns:a16="http://schemas.microsoft.com/office/drawing/2014/main" id="{652D52A5-7640-3936-EF7C-D919BC4B3E6D}"/>
              </a:ext>
            </a:extLst>
          </p:cNvPr>
          <p:cNvSpPr>
            <a:spLocks noGrp="1"/>
          </p:cNvSpPr>
          <p:nvPr>
            <p:ph idx="1"/>
          </p:nvPr>
        </p:nvSpPr>
        <p:spPr>
          <a:xfrm>
            <a:off x="771236" y="1225261"/>
            <a:ext cx="10515600" cy="788266"/>
          </a:xfrm>
        </p:spPr>
        <p:txBody>
          <a:bodyPr>
            <a:normAutofit/>
          </a:bodyPr>
          <a:lstStyle/>
          <a:p>
            <a:pPr marL="0" indent="0">
              <a:buNone/>
            </a:pPr>
            <a:r>
              <a:rPr lang="en-GB" sz="2400" dirty="0"/>
              <a:t>Tools used: Python (pandas, NumPy, matplotlib </a:t>
            </a:r>
            <a:r>
              <a:rPr lang="en-GB" sz="2400" dirty="0" err="1"/>
              <a:t>pyplot</a:t>
            </a:r>
            <a:r>
              <a:rPr lang="en-GB" sz="2400" dirty="0"/>
              <a:t>, </a:t>
            </a:r>
            <a:r>
              <a:rPr lang="en-GB" sz="2400" dirty="0" err="1"/>
              <a:t>pylab</a:t>
            </a:r>
            <a:r>
              <a:rPr lang="en-GB" sz="2400" dirty="0"/>
              <a:t>, </a:t>
            </a:r>
            <a:r>
              <a:rPr lang="en-GB" sz="2400" dirty="0" err="1"/>
              <a:t>statsmodels.api</a:t>
            </a:r>
            <a:r>
              <a:rPr lang="en-GB" sz="2400" dirty="0"/>
              <a:t>)</a:t>
            </a:r>
            <a:endParaRPr lang="en-US" sz="2400" dirty="0"/>
          </a:p>
        </p:txBody>
      </p:sp>
      <p:sp>
        <p:nvSpPr>
          <p:cNvPr id="4" name="TextBox 3">
            <a:extLst>
              <a:ext uri="{FF2B5EF4-FFF2-40B4-BE49-F238E27FC236}">
                <a16:creationId xmlns:a16="http://schemas.microsoft.com/office/drawing/2014/main" id="{5BD42DB4-41EF-38A2-D8C8-7185825AA415}"/>
              </a:ext>
            </a:extLst>
          </p:cNvPr>
          <p:cNvSpPr txBox="1"/>
          <p:nvPr/>
        </p:nvSpPr>
        <p:spPr>
          <a:xfrm>
            <a:off x="838200" y="1782618"/>
            <a:ext cx="10448636" cy="2554545"/>
          </a:xfrm>
          <a:prstGeom prst="rect">
            <a:avLst/>
          </a:prstGeom>
          <a:noFill/>
        </p:spPr>
        <p:txBody>
          <a:bodyPr wrap="square" rtlCol="0">
            <a:spAutoFit/>
          </a:bodyPr>
          <a:lstStyle/>
          <a:p>
            <a:pPr marL="285750" lvl="0" indent="-285750">
              <a:buFont typeface="Arial" panose="020B0604020202020204" pitchFamily="34" charset="0"/>
              <a:buChar char="•"/>
            </a:pPr>
            <a:r>
              <a:rPr lang="en-GB" sz="1600" dirty="0"/>
              <a:t>This type of analysis looks at data points collected over time and attempts to identify patterns and trends that can be used to forecast future values. </a:t>
            </a:r>
            <a:endParaRPr lang="en-US" sz="1600" dirty="0"/>
          </a:p>
          <a:p>
            <a:pPr marL="285750" lvl="0" indent="-285750">
              <a:buFont typeface="Arial" panose="020B0604020202020204" pitchFamily="34" charset="0"/>
              <a:buChar char="•"/>
            </a:pPr>
            <a:r>
              <a:rPr lang="en-GB" sz="1600" dirty="0"/>
              <a:t>I decided to perform time-series analysis on the average price per night and the average availability rate per day across the city. This required me to create new variables by aggregating the daily prices and the average availability of all listings. </a:t>
            </a:r>
            <a:endParaRPr lang="en-US" sz="1600" dirty="0"/>
          </a:p>
          <a:p>
            <a:pPr marL="285750" lvl="0" indent="-285750">
              <a:buFont typeface="Arial" panose="020B0604020202020204" pitchFamily="34" charset="0"/>
              <a:buChar char="•"/>
            </a:pPr>
            <a:r>
              <a:rPr lang="en-GB" sz="1600" dirty="0"/>
              <a:t>Plotted the time-series data for both variables and noted the changes in their value over the year. </a:t>
            </a:r>
          </a:p>
          <a:p>
            <a:pPr marL="285750" indent="-285750">
              <a:buFont typeface="Arial" panose="020B0604020202020204" pitchFamily="34" charset="0"/>
              <a:buChar char="•"/>
            </a:pPr>
            <a:r>
              <a:rPr lang="en-GB" sz="1600" dirty="0"/>
              <a:t>Decomposition analysis results show the same trends throughout the year, including the sharp fluctuations during the first two months. </a:t>
            </a:r>
            <a:endParaRPr lang="en-US" sz="1600" dirty="0"/>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pic>
        <p:nvPicPr>
          <p:cNvPr id="5" name="Picture 4" descr="A graph showing a graph&#10;&#10;AI-generated content may be incorrect.">
            <a:extLst>
              <a:ext uri="{FF2B5EF4-FFF2-40B4-BE49-F238E27FC236}">
                <a16:creationId xmlns:a16="http://schemas.microsoft.com/office/drawing/2014/main" id="{388140ED-5C97-24FB-9005-4A1C923960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1914" y="3877595"/>
            <a:ext cx="3366135" cy="1102995"/>
          </a:xfrm>
          <a:prstGeom prst="rect">
            <a:avLst/>
          </a:prstGeom>
          <a:noFill/>
          <a:ln>
            <a:noFill/>
          </a:ln>
        </p:spPr>
      </p:pic>
      <p:pic>
        <p:nvPicPr>
          <p:cNvPr id="6" name="Picture 5" descr="A graph showing a line&#10;&#10;AI-generated content may be incorrect.">
            <a:extLst>
              <a:ext uri="{FF2B5EF4-FFF2-40B4-BE49-F238E27FC236}">
                <a16:creationId xmlns:a16="http://schemas.microsoft.com/office/drawing/2014/main" id="{E8969756-86A9-CDC3-3680-F7C2D13DE7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0898" y="3872515"/>
            <a:ext cx="3396615" cy="1108075"/>
          </a:xfrm>
          <a:prstGeom prst="rect">
            <a:avLst/>
          </a:prstGeom>
          <a:noFill/>
          <a:ln>
            <a:noFill/>
          </a:ln>
        </p:spPr>
      </p:pic>
      <p:pic>
        <p:nvPicPr>
          <p:cNvPr id="9" name="Picture 8" descr="A graph showing a graph&#10;&#10;AI-generated content may be incorrect.">
            <a:extLst>
              <a:ext uri="{FF2B5EF4-FFF2-40B4-BE49-F238E27FC236}">
                <a16:creationId xmlns:a16="http://schemas.microsoft.com/office/drawing/2014/main" id="{28567D74-AF77-E335-760E-55EDE96516D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914" y="5055820"/>
            <a:ext cx="4115866" cy="1570402"/>
          </a:xfrm>
          <a:prstGeom prst="rect">
            <a:avLst/>
          </a:prstGeom>
          <a:noFill/>
          <a:ln>
            <a:noFill/>
          </a:ln>
        </p:spPr>
      </p:pic>
      <p:pic>
        <p:nvPicPr>
          <p:cNvPr id="10" name="Picture 9" descr="A graph showing a line&#10;&#10;AI-generated content may be incorrect.">
            <a:extLst>
              <a:ext uri="{FF2B5EF4-FFF2-40B4-BE49-F238E27FC236}">
                <a16:creationId xmlns:a16="http://schemas.microsoft.com/office/drawing/2014/main" id="{C00D60E6-5EBD-44C5-430D-D45A29D380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0898" y="5055820"/>
            <a:ext cx="4115866" cy="1570520"/>
          </a:xfrm>
          <a:prstGeom prst="rect">
            <a:avLst/>
          </a:prstGeom>
          <a:noFill/>
          <a:ln>
            <a:noFill/>
          </a:ln>
        </p:spPr>
      </p:pic>
    </p:spTree>
    <p:extLst>
      <p:ext uri="{BB962C8B-B14F-4D97-AF65-F5344CB8AC3E}">
        <p14:creationId xmlns:p14="http://schemas.microsoft.com/office/powerpoint/2010/main" val="109643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7132A-FB07-0E9F-8F24-2E13784D8156}"/>
              </a:ext>
            </a:extLst>
          </p:cNvPr>
          <p:cNvSpPr>
            <a:spLocks noGrp="1"/>
          </p:cNvSpPr>
          <p:nvPr>
            <p:ph type="title"/>
          </p:nvPr>
        </p:nvSpPr>
        <p:spPr/>
        <p:txBody>
          <a:bodyPr/>
          <a:lstStyle/>
          <a:p>
            <a:r>
              <a:rPr lang="en-GB" b="1" dirty="0"/>
              <a:t>Dashboard Creation</a:t>
            </a:r>
            <a:br>
              <a:rPr lang="en-US" dirty="0"/>
            </a:br>
            <a:endParaRPr lang="en-US" dirty="0"/>
          </a:p>
        </p:txBody>
      </p:sp>
      <p:sp>
        <p:nvSpPr>
          <p:cNvPr id="3" name="Content Placeholder 2">
            <a:extLst>
              <a:ext uri="{FF2B5EF4-FFF2-40B4-BE49-F238E27FC236}">
                <a16:creationId xmlns:a16="http://schemas.microsoft.com/office/drawing/2014/main" id="{0EE11F85-3C95-AD18-CA4B-800F2B7B39A9}"/>
              </a:ext>
            </a:extLst>
          </p:cNvPr>
          <p:cNvSpPr>
            <a:spLocks noGrp="1"/>
          </p:cNvSpPr>
          <p:nvPr>
            <p:ph idx="1"/>
          </p:nvPr>
        </p:nvSpPr>
        <p:spPr>
          <a:xfrm>
            <a:off x="838200" y="1077484"/>
            <a:ext cx="10515600" cy="464993"/>
          </a:xfrm>
        </p:spPr>
        <p:txBody>
          <a:bodyPr>
            <a:normAutofit/>
          </a:bodyPr>
          <a:lstStyle/>
          <a:p>
            <a:pPr marL="0" indent="0">
              <a:buNone/>
            </a:pPr>
            <a:r>
              <a:rPr lang="en-GB" sz="2500" dirty="0"/>
              <a:t>Tools used: Tableau Public</a:t>
            </a:r>
            <a:endParaRPr lang="en-US" sz="2500" dirty="0"/>
          </a:p>
        </p:txBody>
      </p:sp>
      <p:sp>
        <p:nvSpPr>
          <p:cNvPr id="4" name="TextBox 3">
            <a:extLst>
              <a:ext uri="{FF2B5EF4-FFF2-40B4-BE49-F238E27FC236}">
                <a16:creationId xmlns:a16="http://schemas.microsoft.com/office/drawing/2014/main" id="{3B9B664C-E378-CA10-2CFD-7897D77CBEB4}"/>
              </a:ext>
            </a:extLst>
          </p:cNvPr>
          <p:cNvSpPr txBox="1"/>
          <p:nvPr/>
        </p:nvSpPr>
        <p:spPr>
          <a:xfrm>
            <a:off x="838200" y="1462196"/>
            <a:ext cx="10439400" cy="1446550"/>
          </a:xfrm>
          <a:prstGeom prst="rect">
            <a:avLst/>
          </a:prstGeom>
          <a:noFill/>
        </p:spPr>
        <p:txBody>
          <a:bodyPr wrap="square" rtlCol="0">
            <a:spAutoFit/>
          </a:bodyPr>
          <a:lstStyle/>
          <a:p>
            <a:pPr marL="285750" lvl="0" indent="-285750">
              <a:buFont typeface="Arial" panose="020B0604020202020204" pitchFamily="34" charset="0"/>
              <a:buChar char="•"/>
            </a:pPr>
            <a:r>
              <a:rPr lang="en-GB" dirty="0"/>
              <a:t>Created a dashboard on Tableau with the most relevant insights and findings from this project.</a:t>
            </a:r>
            <a:endParaRPr lang="en-US" dirty="0"/>
          </a:p>
          <a:p>
            <a:pPr marL="285750" lvl="0" indent="-285750">
              <a:buFont typeface="Arial" panose="020B0604020202020204" pitchFamily="34" charset="0"/>
              <a:buChar char="•"/>
            </a:pPr>
            <a:r>
              <a:rPr lang="en-GB" dirty="0"/>
              <a:t>Recreated many of the charts and visualizations and added interactive elements to them. Examples include the following:</a:t>
            </a:r>
            <a:endParaRPr lang="en-US" dirty="0"/>
          </a:p>
          <a:p>
            <a:pPr lvl="1"/>
            <a:r>
              <a:rPr lang="en-GB" sz="1600" dirty="0"/>
              <a:t> </a:t>
            </a:r>
            <a:endParaRPr lang="en-US" sz="1600"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CD41C2E1-7271-C7B5-6A72-E89ED693D5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3301" y="3514049"/>
            <a:ext cx="4929020" cy="3051012"/>
          </a:xfrm>
          <a:prstGeom prst="rect">
            <a:avLst/>
          </a:prstGeom>
          <a:noFill/>
          <a:ln>
            <a:noFill/>
          </a:ln>
        </p:spPr>
      </p:pic>
      <p:pic>
        <p:nvPicPr>
          <p:cNvPr id="6" name="Picture 5">
            <a:extLst>
              <a:ext uri="{FF2B5EF4-FFF2-40B4-BE49-F238E27FC236}">
                <a16:creationId xmlns:a16="http://schemas.microsoft.com/office/drawing/2014/main" id="{382D6F9A-A90C-D73C-E8D1-24EE29D152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2647" y="3501177"/>
            <a:ext cx="5992861" cy="3051012"/>
          </a:xfrm>
          <a:prstGeom prst="rect">
            <a:avLst/>
          </a:prstGeom>
          <a:noFill/>
          <a:ln>
            <a:noFill/>
          </a:ln>
        </p:spPr>
      </p:pic>
      <p:sp>
        <p:nvSpPr>
          <p:cNvPr id="7" name="TextBox 6">
            <a:extLst>
              <a:ext uri="{FF2B5EF4-FFF2-40B4-BE49-F238E27FC236}">
                <a16:creationId xmlns:a16="http://schemas.microsoft.com/office/drawing/2014/main" id="{B845C505-F757-A3C9-0513-B341314EADA8}"/>
              </a:ext>
            </a:extLst>
          </p:cNvPr>
          <p:cNvSpPr txBox="1"/>
          <p:nvPr/>
        </p:nvSpPr>
        <p:spPr>
          <a:xfrm>
            <a:off x="1174951" y="2355671"/>
            <a:ext cx="4688205" cy="1384995"/>
          </a:xfrm>
          <a:prstGeom prst="rect">
            <a:avLst/>
          </a:prstGeom>
          <a:noFill/>
        </p:spPr>
        <p:txBody>
          <a:bodyPr wrap="square" rtlCol="0">
            <a:spAutoFit/>
          </a:bodyPr>
          <a:lstStyle/>
          <a:p>
            <a:r>
              <a:rPr lang="en-GB" sz="1400" dirty="0"/>
              <a:t>Allowed users to view detailed information in mouse-over popups.</a:t>
            </a:r>
          </a:p>
          <a:p>
            <a:r>
              <a:rPr lang="en-GB" sz="1400" dirty="0"/>
              <a:t>Here we can see a popup highlighting the neighbourhood of De </a:t>
            </a:r>
            <a:r>
              <a:rPr lang="en-GB" sz="1400" dirty="0" err="1"/>
              <a:t>Pijp-Rivierenbuurt</a:t>
            </a:r>
            <a:r>
              <a:rPr lang="en-GB" sz="1400" dirty="0"/>
              <a:t> and the number of listings located there. </a:t>
            </a:r>
            <a:endParaRPr lang="en-US" sz="1400" dirty="0"/>
          </a:p>
          <a:p>
            <a:endParaRPr lang="en-US" sz="1400" dirty="0"/>
          </a:p>
        </p:txBody>
      </p:sp>
      <p:sp>
        <p:nvSpPr>
          <p:cNvPr id="9" name="TextBox 8">
            <a:extLst>
              <a:ext uri="{FF2B5EF4-FFF2-40B4-BE49-F238E27FC236}">
                <a16:creationId xmlns:a16="http://schemas.microsoft.com/office/drawing/2014/main" id="{44ED1F10-5BD3-E91F-4A10-2A2B0C2914E2}"/>
              </a:ext>
            </a:extLst>
          </p:cNvPr>
          <p:cNvSpPr txBox="1"/>
          <p:nvPr/>
        </p:nvSpPr>
        <p:spPr>
          <a:xfrm>
            <a:off x="6105728" y="2360941"/>
            <a:ext cx="5855855" cy="1600438"/>
          </a:xfrm>
          <a:prstGeom prst="rect">
            <a:avLst/>
          </a:prstGeom>
          <a:noFill/>
        </p:spPr>
        <p:txBody>
          <a:bodyPr wrap="square" rtlCol="0">
            <a:spAutoFit/>
          </a:bodyPr>
          <a:lstStyle/>
          <a:p>
            <a:r>
              <a:rPr lang="en-GB" sz="1400" dirty="0"/>
              <a:t>Added a slider to adjust the number of days vacant between 0 and 365, allowing the user to visualize the distribution of the most and least popular accommodations on the map</a:t>
            </a:r>
          </a:p>
          <a:p>
            <a:r>
              <a:rPr lang="en-GB" sz="1400" dirty="0"/>
              <a:t>Here we can see a map of all the accommodations that are fully booked for 2019 with 0 days vacant. </a:t>
            </a:r>
            <a:endParaRPr lang="en-US" sz="1400" dirty="0"/>
          </a:p>
          <a:p>
            <a:endParaRPr lang="en-US" sz="1400" dirty="0"/>
          </a:p>
          <a:p>
            <a:endParaRPr lang="en-US" sz="1400" dirty="0"/>
          </a:p>
        </p:txBody>
      </p:sp>
    </p:spTree>
    <p:extLst>
      <p:ext uri="{BB962C8B-B14F-4D97-AF65-F5344CB8AC3E}">
        <p14:creationId xmlns:p14="http://schemas.microsoft.com/office/powerpoint/2010/main" val="3642377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6CE9A-F335-EB60-CCDB-E47E2DA95093}"/>
              </a:ext>
            </a:extLst>
          </p:cNvPr>
          <p:cNvSpPr>
            <a:spLocks noGrp="1"/>
          </p:cNvSpPr>
          <p:nvPr>
            <p:ph idx="1"/>
          </p:nvPr>
        </p:nvSpPr>
        <p:spPr>
          <a:xfrm>
            <a:off x="299720" y="1321319"/>
            <a:ext cx="10713720" cy="548120"/>
          </a:xfrm>
        </p:spPr>
        <p:txBody>
          <a:bodyPr>
            <a:noAutofit/>
          </a:bodyPr>
          <a:lstStyle/>
          <a:p>
            <a:pPr marL="457200" lvl="1" indent="0">
              <a:buNone/>
            </a:pPr>
            <a:r>
              <a:rPr lang="en-GB" sz="1600" dirty="0"/>
              <a:t>Recreated the time-series plots using aggregated values for each neighbourhood instead of for the whole city. Allowed users to select and view data for individual neighbourhood or borough, as well as for selected room-types. </a:t>
            </a:r>
            <a:endParaRPr lang="en-US" sz="1600" dirty="0"/>
          </a:p>
          <a:p>
            <a:endParaRPr lang="en-US" sz="1600" dirty="0"/>
          </a:p>
        </p:txBody>
      </p:sp>
      <p:pic>
        <p:nvPicPr>
          <p:cNvPr id="4" name="Picture 3">
            <a:extLst>
              <a:ext uri="{FF2B5EF4-FFF2-40B4-BE49-F238E27FC236}">
                <a16:creationId xmlns:a16="http://schemas.microsoft.com/office/drawing/2014/main" id="{AB5C9254-BC4F-4223-05A7-17926F6CE6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5180" y="2277625"/>
            <a:ext cx="4743628" cy="2833227"/>
          </a:xfrm>
          <a:prstGeom prst="rect">
            <a:avLst/>
          </a:prstGeom>
          <a:noFill/>
          <a:ln>
            <a:noFill/>
          </a:ln>
        </p:spPr>
      </p:pic>
      <p:pic>
        <p:nvPicPr>
          <p:cNvPr id="5" name="Picture 4">
            <a:extLst>
              <a:ext uri="{FF2B5EF4-FFF2-40B4-BE49-F238E27FC236}">
                <a16:creationId xmlns:a16="http://schemas.microsoft.com/office/drawing/2014/main" id="{10EE5EC6-538F-AA3E-E5E3-FEFAB70E9C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2172" y="2277625"/>
            <a:ext cx="4881664" cy="2833227"/>
          </a:xfrm>
          <a:prstGeom prst="rect">
            <a:avLst/>
          </a:prstGeom>
          <a:noFill/>
          <a:ln>
            <a:noFill/>
          </a:ln>
        </p:spPr>
      </p:pic>
      <p:sp>
        <p:nvSpPr>
          <p:cNvPr id="6" name="TextBox 5">
            <a:extLst>
              <a:ext uri="{FF2B5EF4-FFF2-40B4-BE49-F238E27FC236}">
                <a16:creationId xmlns:a16="http://schemas.microsoft.com/office/drawing/2014/main" id="{BE22FCAF-725D-C9D0-C43E-3C68F5AC97C5}"/>
              </a:ext>
            </a:extLst>
          </p:cNvPr>
          <p:cNvSpPr txBox="1"/>
          <p:nvPr/>
        </p:nvSpPr>
        <p:spPr>
          <a:xfrm>
            <a:off x="944416" y="5364417"/>
            <a:ext cx="9695199" cy="523220"/>
          </a:xfrm>
          <a:prstGeom prst="rect">
            <a:avLst/>
          </a:prstGeom>
          <a:noFill/>
        </p:spPr>
        <p:txBody>
          <a:bodyPr wrap="square" rtlCol="0">
            <a:spAutoFit/>
          </a:bodyPr>
          <a:lstStyle/>
          <a:p>
            <a:r>
              <a:rPr lang="en-GB" sz="1400" dirty="0"/>
              <a:t>Showing data for all neighbourhoods and room-types (left); showing data for entire homes and private rooms in neighbourhoods belonging to the boroughs of Centrum and Zuid (right).</a:t>
            </a:r>
            <a:endParaRPr lang="en-US" sz="1400" dirty="0"/>
          </a:p>
        </p:txBody>
      </p:sp>
      <p:sp>
        <p:nvSpPr>
          <p:cNvPr id="7" name="Title 1">
            <a:extLst>
              <a:ext uri="{FF2B5EF4-FFF2-40B4-BE49-F238E27FC236}">
                <a16:creationId xmlns:a16="http://schemas.microsoft.com/office/drawing/2014/main" id="{CF7D791E-357F-847F-6C13-6D46F6571679}"/>
              </a:ext>
            </a:extLst>
          </p:cNvPr>
          <p:cNvSpPr>
            <a:spLocks noGrp="1"/>
          </p:cNvSpPr>
          <p:nvPr>
            <p:ph type="title"/>
          </p:nvPr>
        </p:nvSpPr>
        <p:spPr>
          <a:xfrm>
            <a:off x="838200" y="365125"/>
            <a:ext cx="10515600" cy="1325563"/>
          </a:xfrm>
        </p:spPr>
        <p:txBody>
          <a:bodyPr/>
          <a:lstStyle/>
          <a:p>
            <a:r>
              <a:rPr lang="en-GB" b="1" dirty="0"/>
              <a:t>Dashboard Creation</a:t>
            </a:r>
            <a:br>
              <a:rPr lang="en-US" dirty="0"/>
            </a:br>
            <a:endParaRPr lang="en-US" dirty="0"/>
          </a:p>
        </p:txBody>
      </p:sp>
    </p:spTree>
    <p:extLst>
      <p:ext uri="{BB962C8B-B14F-4D97-AF65-F5344CB8AC3E}">
        <p14:creationId xmlns:p14="http://schemas.microsoft.com/office/powerpoint/2010/main" val="2978712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extLst>
              <a:ext uri="{BEBA8EAE-BF5A-486C-A8C5-ECC9F3942E4B}">
                <a14:imgProps xmlns:a14="http://schemas.microsoft.com/office/drawing/2010/main">
                  <a14:imgLayer r:embed="rId3">
                    <a14:imgEffect>
                      <a14:sharpenSoften amount="-28000"/>
                    </a14:imgEffect>
                    <a14:imgEffect>
                      <a14:brightnessContrast bright="-5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2D83B-9F23-2AF5-65AE-56650EE3E97B}"/>
              </a:ext>
            </a:extLst>
          </p:cNvPr>
          <p:cNvSpPr>
            <a:spLocks noGrp="1"/>
          </p:cNvSpPr>
          <p:nvPr>
            <p:ph type="title"/>
          </p:nvPr>
        </p:nvSpPr>
        <p:spPr>
          <a:xfrm>
            <a:off x="838200" y="151116"/>
            <a:ext cx="10515600" cy="1325563"/>
          </a:xfrm>
        </p:spPr>
        <p:txBody>
          <a:bodyPr/>
          <a:lstStyle/>
          <a:p>
            <a:r>
              <a:rPr lang="en-GB" dirty="0">
                <a:solidFill>
                  <a:schemeClr val="bg1"/>
                </a:solidFill>
              </a:rPr>
              <a:t>Conclusion and Recommendations</a:t>
            </a:r>
            <a:endParaRPr lang="en-US" dirty="0">
              <a:solidFill>
                <a:schemeClr val="bg1"/>
              </a:solidFill>
            </a:endParaRPr>
          </a:p>
        </p:txBody>
      </p:sp>
      <p:sp>
        <p:nvSpPr>
          <p:cNvPr id="3" name="Content Placeholder 2">
            <a:extLst>
              <a:ext uri="{FF2B5EF4-FFF2-40B4-BE49-F238E27FC236}">
                <a16:creationId xmlns:a16="http://schemas.microsoft.com/office/drawing/2014/main" id="{88B4A0A1-0854-7C12-9212-8C6C7B9ABC4A}"/>
              </a:ext>
            </a:extLst>
          </p:cNvPr>
          <p:cNvSpPr>
            <a:spLocks noGrp="1"/>
          </p:cNvSpPr>
          <p:nvPr>
            <p:ph idx="1"/>
          </p:nvPr>
        </p:nvSpPr>
        <p:spPr>
          <a:xfrm>
            <a:off x="610092" y="1524066"/>
            <a:ext cx="10743708" cy="4935098"/>
          </a:xfrm>
          <a:solidFill>
            <a:srgbClr val="474747">
              <a:alpha val="41000"/>
            </a:srgbClr>
          </a:solidFill>
        </p:spPr>
        <p:txBody>
          <a:bodyPr>
            <a:normAutofit fontScale="92500" lnSpcReduction="10000"/>
          </a:bodyPr>
          <a:lstStyle/>
          <a:p>
            <a:r>
              <a:rPr lang="en-US" sz="1800" dirty="0">
                <a:solidFill>
                  <a:schemeClr val="bg1"/>
                </a:solidFill>
              </a:rPr>
              <a:t>The most popular </a:t>
            </a:r>
            <a:r>
              <a:rPr lang="en-US" sz="1800" dirty="0" err="1">
                <a:solidFill>
                  <a:schemeClr val="bg1"/>
                </a:solidFill>
              </a:rPr>
              <a:t>neighbourhoods</a:t>
            </a:r>
            <a:r>
              <a:rPr lang="en-US" sz="1800" dirty="0">
                <a:solidFill>
                  <a:schemeClr val="bg1"/>
                </a:solidFill>
              </a:rPr>
              <a:t> in Amsterdam for short-term guests are located in the boroughs of Amsterdam-West and Amsterdam-Zuid. </a:t>
            </a:r>
          </a:p>
          <a:p>
            <a:r>
              <a:rPr lang="en-US" sz="1800" dirty="0">
                <a:solidFill>
                  <a:schemeClr val="bg1"/>
                </a:solidFill>
              </a:rPr>
              <a:t>The very </a:t>
            </a:r>
            <a:r>
              <a:rPr lang="en-US" sz="1800" dirty="0" err="1">
                <a:solidFill>
                  <a:schemeClr val="bg1"/>
                </a:solidFill>
              </a:rPr>
              <a:t>centre</a:t>
            </a:r>
            <a:r>
              <a:rPr lang="en-US" sz="1800" dirty="0">
                <a:solidFill>
                  <a:schemeClr val="bg1"/>
                </a:solidFill>
              </a:rPr>
              <a:t> of the city has higher rates of vacancy than surrounding areas likely due to its higher-than-average prices.</a:t>
            </a:r>
          </a:p>
          <a:p>
            <a:r>
              <a:rPr lang="en-US" sz="1800" dirty="0">
                <a:solidFill>
                  <a:schemeClr val="bg1"/>
                </a:solidFill>
              </a:rPr>
              <a:t>Residents of the most popular </a:t>
            </a:r>
            <a:r>
              <a:rPr lang="en-US" sz="1800" dirty="0" err="1">
                <a:solidFill>
                  <a:schemeClr val="bg1"/>
                </a:solidFill>
              </a:rPr>
              <a:t>neighbourhoods</a:t>
            </a:r>
            <a:r>
              <a:rPr lang="en-US" sz="1800" dirty="0">
                <a:solidFill>
                  <a:schemeClr val="bg1"/>
                </a:solidFill>
              </a:rPr>
              <a:t> can consider becoming an </a:t>
            </a:r>
            <a:r>
              <a:rPr lang="en-US" sz="1800" dirty="0" err="1">
                <a:solidFill>
                  <a:schemeClr val="bg1"/>
                </a:solidFill>
              </a:rPr>
              <a:t>AirBnB</a:t>
            </a:r>
            <a:r>
              <a:rPr lang="en-US" sz="1800" dirty="0">
                <a:solidFill>
                  <a:schemeClr val="bg1"/>
                </a:solidFill>
              </a:rPr>
              <a:t> host.</a:t>
            </a:r>
          </a:p>
          <a:p>
            <a:r>
              <a:rPr lang="en-US" sz="1800" dirty="0">
                <a:solidFill>
                  <a:schemeClr val="bg1"/>
                </a:solidFill>
              </a:rPr>
              <a:t>The highest vacancy rates and lowest prices per night can be found in the outskirts of the city, in the boroughs of Amsterdam-</a:t>
            </a:r>
            <a:r>
              <a:rPr lang="en-US" sz="1800" dirty="0" err="1">
                <a:solidFill>
                  <a:schemeClr val="bg1"/>
                </a:solidFill>
              </a:rPr>
              <a:t>Zuidoost</a:t>
            </a:r>
            <a:r>
              <a:rPr lang="en-US" sz="1800" dirty="0">
                <a:solidFill>
                  <a:schemeClr val="bg1"/>
                </a:solidFill>
              </a:rPr>
              <a:t> and Nieuw-West. </a:t>
            </a:r>
          </a:p>
          <a:p>
            <a:r>
              <a:rPr lang="en-US" sz="1800" dirty="0">
                <a:solidFill>
                  <a:schemeClr val="bg1"/>
                </a:solidFill>
              </a:rPr>
              <a:t>Guests consider cleanliness and value to be more important than distance from the city </a:t>
            </a:r>
            <a:r>
              <a:rPr lang="en-US" sz="1800" dirty="0" err="1">
                <a:solidFill>
                  <a:schemeClr val="bg1"/>
                </a:solidFill>
              </a:rPr>
              <a:t>centre</a:t>
            </a:r>
            <a:r>
              <a:rPr lang="en-US" sz="1800" dirty="0">
                <a:solidFill>
                  <a:schemeClr val="bg1"/>
                </a:solidFill>
              </a:rPr>
              <a:t> when choosing their accommodation. This is likely due to the fact that Amsterdam is a compact, densely-populated city with extensive public transit and bicycle infrastructure, making it easy to reach the city </a:t>
            </a:r>
            <a:r>
              <a:rPr lang="en-US" sz="1800" dirty="0" err="1">
                <a:solidFill>
                  <a:schemeClr val="bg1"/>
                </a:solidFill>
              </a:rPr>
              <a:t>centre</a:t>
            </a:r>
            <a:r>
              <a:rPr lang="en-US" sz="1800" dirty="0">
                <a:solidFill>
                  <a:schemeClr val="bg1"/>
                </a:solidFill>
              </a:rPr>
              <a:t> even from the outskirts.</a:t>
            </a:r>
          </a:p>
          <a:p>
            <a:r>
              <a:rPr lang="en-US" sz="1800" dirty="0">
                <a:solidFill>
                  <a:schemeClr val="bg1"/>
                </a:solidFill>
              </a:rPr>
              <a:t>Vacancy peaks in January and February, much like many other European cities.</a:t>
            </a:r>
          </a:p>
          <a:p>
            <a:r>
              <a:rPr lang="en-US" sz="1800" dirty="0">
                <a:solidFill>
                  <a:schemeClr val="bg1"/>
                </a:solidFill>
              </a:rPr>
              <a:t>The vast majority of Airbnb listings advertise entire homes and apartments. Shared rooms make up less than 1% of total Amsterdam listings. </a:t>
            </a:r>
          </a:p>
          <a:p>
            <a:r>
              <a:rPr lang="en-US" sz="1800" dirty="0">
                <a:solidFill>
                  <a:schemeClr val="bg1"/>
                </a:solidFill>
              </a:rPr>
              <a:t>Properties offered by hosts with multiple listings are more likely to receive a low review score from guests. Visitors who book properties from these hosts should check the reviews to avoid potential disappointment.</a:t>
            </a:r>
          </a:p>
          <a:p>
            <a:r>
              <a:rPr lang="en-US" sz="1800" dirty="0">
                <a:solidFill>
                  <a:schemeClr val="bg1"/>
                </a:solidFill>
              </a:rPr>
              <a:t>Hosts listing multiple accommodations for rent should put more effort into maintaining and caring for their properties in order to provide the best experience they can for their guests. </a:t>
            </a:r>
          </a:p>
        </p:txBody>
      </p:sp>
    </p:spTree>
    <p:extLst>
      <p:ext uri="{BB962C8B-B14F-4D97-AF65-F5344CB8AC3E}">
        <p14:creationId xmlns:p14="http://schemas.microsoft.com/office/powerpoint/2010/main" val="2999344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extLst>
              <a:ext uri="{BEBA8EAE-BF5A-486C-A8C5-ECC9F3942E4B}">
                <a14:imgProps xmlns:a14="http://schemas.microsoft.com/office/drawing/2010/main">
                  <a14:imgLayer r:embed="rId3">
                    <a14:imgEffect>
                      <a14:sharpenSoften amount="-28000"/>
                    </a14:imgEffect>
                    <a14:imgEffect>
                      <a14:brightnessContrast bright="-50000"/>
                    </a14:imgEffect>
                  </a14:imgLayer>
                </a14:imgProps>
              </a:ext>
            </a:extLst>
          </a:blip>
          <a:srcRect/>
          <a:stretch>
            <a:fillRect t="-5000" b="-5000"/>
          </a:stretch>
        </a:blipFill>
        <a:effectLst/>
      </p:bgPr>
    </p:bg>
    <p:spTree>
      <p:nvGrpSpPr>
        <p:cNvPr id="1" name="">
          <a:extLst>
            <a:ext uri="{FF2B5EF4-FFF2-40B4-BE49-F238E27FC236}">
              <a16:creationId xmlns:a16="http://schemas.microsoft.com/office/drawing/2014/main" id="{8A3D0FE7-264F-408B-0802-1CE7272497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967CA-FB25-DEB0-F0D1-0C77C7BA96AE}"/>
              </a:ext>
            </a:extLst>
          </p:cNvPr>
          <p:cNvSpPr>
            <a:spLocks noGrp="1"/>
          </p:cNvSpPr>
          <p:nvPr>
            <p:ph type="title"/>
          </p:nvPr>
        </p:nvSpPr>
        <p:spPr>
          <a:xfrm>
            <a:off x="809016" y="-14254"/>
            <a:ext cx="10515600" cy="1325563"/>
          </a:xfrm>
        </p:spPr>
        <p:txBody>
          <a:bodyPr/>
          <a:lstStyle/>
          <a:p>
            <a:r>
              <a:rPr lang="en-GB" dirty="0">
                <a:solidFill>
                  <a:schemeClr val="bg1"/>
                </a:solidFill>
              </a:rPr>
              <a:t>My Experience </a:t>
            </a:r>
            <a:endParaRPr lang="en-US" dirty="0">
              <a:solidFill>
                <a:schemeClr val="bg1"/>
              </a:solidFill>
            </a:endParaRPr>
          </a:p>
        </p:txBody>
      </p:sp>
      <p:sp>
        <p:nvSpPr>
          <p:cNvPr id="3" name="Content Placeholder 2">
            <a:extLst>
              <a:ext uri="{FF2B5EF4-FFF2-40B4-BE49-F238E27FC236}">
                <a16:creationId xmlns:a16="http://schemas.microsoft.com/office/drawing/2014/main" id="{0B1BD9AF-9DD6-2F43-C088-E0998D194197}"/>
              </a:ext>
            </a:extLst>
          </p:cNvPr>
          <p:cNvSpPr>
            <a:spLocks noGrp="1"/>
          </p:cNvSpPr>
          <p:nvPr>
            <p:ph idx="1"/>
          </p:nvPr>
        </p:nvSpPr>
        <p:spPr>
          <a:xfrm>
            <a:off x="610091" y="1099226"/>
            <a:ext cx="10995007" cy="5568747"/>
          </a:xfrm>
          <a:solidFill>
            <a:srgbClr val="474747">
              <a:alpha val="41000"/>
            </a:srgbClr>
          </a:solidFill>
        </p:spPr>
        <p:txBody>
          <a:bodyPr>
            <a:normAutofit fontScale="92500" lnSpcReduction="10000"/>
          </a:bodyPr>
          <a:lstStyle/>
          <a:p>
            <a:pPr marL="0" indent="0">
              <a:buNone/>
            </a:pPr>
            <a:r>
              <a:rPr lang="en-GB" sz="1800" dirty="0">
                <a:solidFill>
                  <a:schemeClr val="bg1"/>
                </a:solidFill>
              </a:rPr>
              <a:t>At the start of the project, </a:t>
            </a:r>
            <a:r>
              <a:rPr lang="en-GB" sz="1800" b="1" dirty="0">
                <a:solidFill>
                  <a:schemeClr val="bg1"/>
                </a:solidFill>
              </a:rPr>
              <a:t>I intended to </a:t>
            </a:r>
            <a:r>
              <a:rPr lang="en-GB" sz="1800" b="1" dirty="0" err="1">
                <a:solidFill>
                  <a:schemeClr val="bg1"/>
                </a:solidFill>
              </a:rPr>
              <a:t>analyze</a:t>
            </a:r>
            <a:r>
              <a:rPr lang="en-GB" sz="1800" b="1" dirty="0">
                <a:solidFill>
                  <a:schemeClr val="bg1"/>
                </a:solidFill>
              </a:rPr>
              <a:t> the extensive text data included in the listings and reviews.</a:t>
            </a:r>
            <a:r>
              <a:rPr lang="en-GB" sz="1800" dirty="0">
                <a:solidFill>
                  <a:schemeClr val="bg1"/>
                </a:solidFill>
              </a:rPr>
              <a:t> However, this proved to be beyond the scope of my skills and would have required significantly more time than I had, as I was not at all familiar with performing text analysis with Python.</a:t>
            </a:r>
          </a:p>
          <a:p>
            <a:pPr marL="0" indent="0">
              <a:buNone/>
            </a:pPr>
            <a:r>
              <a:rPr lang="en-GB" sz="1800" b="1" dirty="0">
                <a:solidFill>
                  <a:schemeClr val="bg1"/>
                </a:solidFill>
              </a:rPr>
              <a:t>Text analysis of the listing descriptions as well as the reviews would have provided me with significantly more information </a:t>
            </a:r>
            <a:r>
              <a:rPr lang="en-GB" sz="1800" dirty="0">
                <a:solidFill>
                  <a:schemeClr val="bg1"/>
                </a:solidFill>
              </a:rPr>
              <a:t>to answer questions such as the following:</a:t>
            </a:r>
          </a:p>
          <a:p>
            <a:r>
              <a:rPr lang="en-GB" sz="1800" dirty="0">
                <a:solidFill>
                  <a:schemeClr val="bg1"/>
                </a:solidFill>
              </a:rPr>
              <a:t>Which words are most commonly used by hosts to describe their listings and are these words echoed by guests in reviews? </a:t>
            </a:r>
          </a:p>
          <a:p>
            <a:r>
              <a:rPr lang="en-GB" sz="1800" dirty="0">
                <a:solidFill>
                  <a:schemeClr val="bg1"/>
                </a:solidFill>
              </a:rPr>
              <a:t>Are the certain words or phrases that can be associated with certain neighbourhoods? Using listing and review text, how can the city of Amsterdam be described by hosts and by visitors?</a:t>
            </a:r>
          </a:p>
          <a:p>
            <a:r>
              <a:rPr lang="en-GB" sz="1800" dirty="0">
                <a:solidFill>
                  <a:schemeClr val="bg1"/>
                </a:solidFill>
              </a:rPr>
              <a:t>What do guests say in reviews with the highest and lowest scores? How does this vary by location and by price?</a:t>
            </a:r>
            <a:br>
              <a:rPr lang="en-GB" sz="1800" dirty="0">
                <a:solidFill>
                  <a:schemeClr val="bg1"/>
                </a:solidFill>
              </a:rPr>
            </a:br>
            <a:endParaRPr lang="en-GB" sz="1800" dirty="0">
              <a:solidFill>
                <a:schemeClr val="bg1"/>
              </a:solidFill>
            </a:endParaRPr>
          </a:p>
          <a:p>
            <a:pPr marL="0" indent="0">
              <a:buNone/>
            </a:pPr>
            <a:r>
              <a:rPr lang="en-GB" sz="1800" dirty="0">
                <a:solidFill>
                  <a:schemeClr val="bg1"/>
                </a:solidFill>
              </a:rPr>
              <a:t>Halfway through the further analysis, </a:t>
            </a:r>
            <a:r>
              <a:rPr lang="en-GB" sz="1800" b="1" dirty="0">
                <a:solidFill>
                  <a:schemeClr val="bg1"/>
                </a:solidFill>
              </a:rPr>
              <a:t>I found that I had incorrectly joined two tables of cleaned data</a:t>
            </a:r>
            <a:r>
              <a:rPr lang="en-GB" sz="1800" dirty="0">
                <a:solidFill>
                  <a:schemeClr val="bg1"/>
                </a:solidFill>
              </a:rPr>
              <a:t>, resulting in a table with multiple duplicate rows and incorrect aggregate values. This set me back several days, as I had to start with the raw data and redo all the data cleaning, wrangling and analysis. This experience reminded me to pay attention to details when performing a merge in Pandas and to make sure I have specified the right type of merge and the right column on which to join the two tables. </a:t>
            </a:r>
          </a:p>
          <a:p>
            <a:pPr marL="0" indent="0">
              <a:buNone/>
            </a:pPr>
            <a:endParaRPr lang="en-US" sz="1800" dirty="0">
              <a:solidFill>
                <a:schemeClr val="bg1"/>
              </a:solidFill>
            </a:endParaRPr>
          </a:p>
          <a:p>
            <a:pPr marL="0" indent="0">
              <a:buNone/>
            </a:pPr>
            <a:r>
              <a:rPr lang="en-US" sz="1800" b="1" dirty="0">
                <a:solidFill>
                  <a:schemeClr val="bg1"/>
                </a:solidFill>
              </a:rPr>
              <a:t>Ultimately, I was able to deliver a complete report with enough insights to form a few conclusions and provide some generic recommendations. </a:t>
            </a:r>
            <a:r>
              <a:rPr lang="en-US" sz="1800" dirty="0">
                <a:solidFill>
                  <a:schemeClr val="bg1"/>
                </a:solidFill>
              </a:rPr>
              <a:t>Additionally, I was able to learn </a:t>
            </a:r>
            <a:r>
              <a:rPr lang="en-US" sz="1800">
                <a:solidFill>
                  <a:schemeClr val="bg1"/>
                </a:solidFill>
              </a:rPr>
              <a:t>and apply new </a:t>
            </a:r>
            <a:r>
              <a:rPr lang="en-US" sz="1800" dirty="0">
                <a:solidFill>
                  <a:schemeClr val="bg1"/>
                </a:solidFill>
              </a:rPr>
              <a:t>techniques in Python (e.g. using NumPy to calculate distance based on geographical coordinates) and in Tableau (e.g. creating a slider to adjust data displayed on a map).</a:t>
            </a:r>
            <a:endParaRPr lang="en-GB" sz="1800" dirty="0">
              <a:solidFill>
                <a:schemeClr val="bg1"/>
              </a:solidFill>
            </a:endParaRPr>
          </a:p>
        </p:txBody>
      </p:sp>
    </p:spTree>
    <p:extLst>
      <p:ext uri="{BB962C8B-B14F-4D97-AF65-F5344CB8AC3E}">
        <p14:creationId xmlns:p14="http://schemas.microsoft.com/office/powerpoint/2010/main" val="1962802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extLst>
              <a:ext uri="{BEBA8EAE-BF5A-486C-A8C5-ECC9F3942E4B}">
                <a14:imgProps xmlns:a14="http://schemas.microsoft.com/office/drawing/2010/main">
                  <a14:imgLayer r:embed="rId3">
                    <a14:imgEffect>
                      <a14:sharpenSoften amount="-28000"/>
                    </a14:imgEffect>
                    <a14:imgEffect>
                      <a14:brightnessContrast bright="-56000" contrast="-22000"/>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80E387-E413-16A4-C44D-F0336C46E864}"/>
              </a:ext>
            </a:extLst>
          </p:cNvPr>
          <p:cNvSpPr>
            <a:spLocks noGrp="1"/>
          </p:cNvSpPr>
          <p:nvPr>
            <p:ph idx="1"/>
          </p:nvPr>
        </p:nvSpPr>
        <p:spPr>
          <a:xfrm>
            <a:off x="6534556" y="3308286"/>
            <a:ext cx="5420738" cy="3929091"/>
          </a:xfrm>
        </p:spPr>
        <p:txBody>
          <a:bodyPr>
            <a:normAutofit/>
          </a:bodyPr>
          <a:lstStyle/>
          <a:p>
            <a:pPr marL="0" indent="0">
              <a:buNone/>
            </a:pPr>
            <a:r>
              <a:rPr lang="en-GB" sz="2600" dirty="0">
                <a:solidFill>
                  <a:schemeClr val="bg1"/>
                </a:solidFill>
              </a:rPr>
              <a:t>Find all Python scripts and documents with detailed analysis</a:t>
            </a:r>
            <a:r>
              <a:rPr lang="en-US" sz="2600" dirty="0">
                <a:solidFill>
                  <a:schemeClr val="bg1"/>
                </a:solidFill>
              </a:rPr>
              <a:t> </a:t>
            </a:r>
            <a:r>
              <a:rPr lang="en-US" sz="2600" dirty="0">
                <a:solidFill>
                  <a:schemeClr val="bg1"/>
                </a:solidFill>
                <a:hlinkClick r:id="rId5">
                  <a:extLst>
                    <a:ext uri="{A12FA001-AC4F-418D-AE19-62706E023703}">
                      <ahyp:hlinkClr xmlns:ahyp="http://schemas.microsoft.com/office/drawing/2018/hyperlinkcolor" val="tx"/>
                    </a:ext>
                  </a:extLst>
                </a:hlinkClick>
              </a:rPr>
              <a:t>here</a:t>
            </a:r>
            <a:r>
              <a:rPr lang="en-US" sz="2600" dirty="0">
                <a:solidFill>
                  <a:schemeClr val="bg1"/>
                </a:solidFill>
              </a:rPr>
              <a:t>.</a:t>
            </a:r>
          </a:p>
          <a:p>
            <a:pPr marL="0" indent="0">
              <a:buNone/>
            </a:pPr>
            <a:r>
              <a:rPr lang="en-US" sz="2600" dirty="0">
                <a:solidFill>
                  <a:schemeClr val="bg1"/>
                </a:solidFill>
              </a:rPr>
              <a:t>View the interactive dashboard </a:t>
            </a:r>
            <a:r>
              <a:rPr lang="en-US" sz="2600" dirty="0">
                <a:solidFill>
                  <a:schemeClr val="bg1"/>
                </a:solidFill>
                <a:hlinkClick r:id="rId6">
                  <a:extLst>
                    <a:ext uri="{A12FA001-AC4F-418D-AE19-62706E023703}">
                      <ahyp:hlinkClr xmlns:ahyp="http://schemas.microsoft.com/office/drawing/2018/hyperlinkcolor" val="tx"/>
                    </a:ext>
                  </a:extLst>
                </a:hlinkClick>
              </a:rPr>
              <a:t>here</a:t>
            </a:r>
            <a:r>
              <a:rPr lang="en-US" sz="2600" dirty="0">
                <a:solidFill>
                  <a:schemeClr val="bg1"/>
                </a:solidFill>
              </a:rPr>
              <a:t>. </a:t>
            </a:r>
          </a:p>
          <a:p>
            <a:pPr marL="0" indent="0">
              <a:buNone/>
            </a:pPr>
            <a:endParaRPr lang="en-US" sz="2600" dirty="0">
              <a:solidFill>
                <a:schemeClr val="bg1"/>
              </a:solidFill>
            </a:endParaRPr>
          </a:p>
          <a:p>
            <a:pPr marL="0" indent="0">
              <a:buNone/>
            </a:pPr>
            <a:r>
              <a:rPr lang="en-US" sz="2600" dirty="0">
                <a:solidFill>
                  <a:schemeClr val="bg1"/>
                </a:solidFill>
              </a:rPr>
              <a:t>More questions? </a:t>
            </a:r>
            <a:r>
              <a:rPr lang="en-GB" sz="2600" dirty="0">
                <a:solidFill>
                  <a:schemeClr val="bg1"/>
                </a:solidFill>
                <a:hlinkClick r:id="rId7">
                  <a:extLst>
                    <a:ext uri="{A12FA001-AC4F-418D-AE19-62706E023703}">
                      <ahyp:hlinkClr xmlns:ahyp="http://schemas.microsoft.com/office/drawing/2018/hyperlinkcolor" val="tx"/>
                    </a:ext>
                  </a:extLst>
                </a:hlinkClick>
              </a:rPr>
              <a:t>Contact me</a:t>
            </a:r>
            <a:r>
              <a:rPr lang="en-GB" sz="2600" dirty="0">
                <a:solidFill>
                  <a:schemeClr val="bg1"/>
                </a:solidFill>
              </a:rPr>
              <a:t>. </a:t>
            </a:r>
            <a:endParaRPr lang="en-US" sz="2600" dirty="0">
              <a:solidFill>
                <a:schemeClr val="bg1"/>
              </a:solidFill>
            </a:endParaRPr>
          </a:p>
        </p:txBody>
      </p:sp>
    </p:spTree>
    <p:extLst>
      <p:ext uri="{BB962C8B-B14F-4D97-AF65-F5344CB8AC3E}">
        <p14:creationId xmlns:p14="http://schemas.microsoft.com/office/powerpoint/2010/main" val="61208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3000"/>
                    </a14:imgEffect>
                    <a14:imgEffect>
                      <a14:saturation sat="76000"/>
                    </a14:imgEffect>
                    <a14:imgEffect>
                      <a14:brightnessContrast bright="-54000" contrast="-4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E44A-B6CA-0174-15B2-68D4A6E66E11}"/>
              </a:ext>
            </a:extLst>
          </p:cNvPr>
          <p:cNvSpPr>
            <a:spLocks noGrp="1"/>
          </p:cNvSpPr>
          <p:nvPr>
            <p:ph type="title"/>
          </p:nvPr>
        </p:nvSpPr>
        <p:spPr>
          <a:xfrm>
            <a:off x="575121" y="-181784"/>
            <a:ext cx="10515600" cy="1325563"/>
          </a:xfrm>
          <a:noFill/>
        </p:spPr>
        <p:txBody>
          <a:bodyPr>
            <a:normAutofit/>
          </a:bodyPr>
          <a:lstStyle/>
          <a:p>
            <a:pPr>
              <a:lnSpc>
                <a:spcPct val="85000"/>
              </a:lnSpc>
            </a:pPr>
            <a:r>
              <a:rPr lang="en-GB" sz="2800" b="1" dirty="0">
                <a:solidFill>
                  <a:schemeClr val="bg1"/>
                </a:solidFill>
              </a:rPr>
              <a:t>Project Timeline</a:t>
            </a:r>
            <a:endParaRPr lang="en-US" sz="2800" b="1" dirty="0">
              <a:solidFill>
                <a:schemeClr val="bg1"/>
              </a:solidFill>
            </a:endParaRPr>
          </a:p>
        </p:txBody>
      </p:sp>
      <p:sp>
        <p:nvSpPr>
          <p:cNvPr id="4" name="TextBox 3">
            <a:extLst>
              <a:ext uri="{FF2B5EF4-FFF2-40B4-BE49-F238E27FC236}">
                <a16:creationId xmlns:a16="http://schemas.microsoft.com/office/drawing/2014/main" id="{F89E791D-7351-AAE8-5A39-733DFEA9D9D1}"/>
              </a:ext>
            </a:extLst>
          </p:cNvPr>
          <p:cNvSpPr txBox="1"/>
          <p:nvPr/>
        </p:nvSpPr>
        <p:spPr>
          <a:xfrm>
            <a:off x="908398" y="1635487"/>
            <a:ext cx="10706807" cy="748025"/>
          </a:xfrm>
          <a:prstGeom prst="rect">
            <a:avLst/>
          </a:prstGeom>
          <a:solidFill>
            <a:schemeClr val="tx1">
              <a:lumMod val="65000"/>
              <a:lumOff val="35000"/>
              <a:alpha val="20000"/>
            </a:schemeClr>
          </a:solidFill>
          <a:ln>
            <a:noFill/>
          </a:ln>
          <a:effectLst>
            <a:softEdge rad="50800"/>
          </a:effectLst>
        </p:spPr>
        <p:txBody>
          <a:bodyPr wrap="square" rtlCol="0">
            <a:spAutoFit/>
          </a:bodyPr>
          <a:lstStyle/>
          <a:p>
            <a:pPr>
              <a:lnSpc>
                <a:spcPct val="75000"/>
              </a:lnSpc>
            </a:pPr>
            <a:r>
              <a:rPr lang="en-GB" sz="1400" b="1" dirty="0">
                <a:solidFill>
                  <a:schemeClr val="bg1"/>
                </a:solidFill>
                <a:effectLst>
                  <a:glow rad="787400">
                    <a:schemeClr val="tx1">
                      <a:lumMod val="75000"/>
                      <a:lumOff val="25000"/>
                      <a:alpha val="19000"/>
                    </a:schemeClr>
                  </a:glow>
                </a:effectLst>
              </a:rPr>
              <a:t>2. Data Cleaning and Wrangling</a:t>
            </a:r>
            <a:r>
              <a:rPr lang="en-US" sz="1400" b="1" dirty="0">
                <a:solidFill>
                  <a:schemeClr val="bg1"/>
                </a:solidFill>
                <a:effectLst>
                  <a:glow rad="787400">
                    <a:schemeClr val="tx1">
                      <a:lumMod val="75000"/>
                      <a:lumOff val="25000"/>
                      <a:alpha val="19000"/>
                    </a:schemeClr>
                  </a:glow>
                </a:effectLst>
              </a:rPr>
              <a:t> </a:t>
            </a:r>
          </a:p>
          <a:p>
            <a:pPr>
              <a:lnSpc>
                <a:spcPct val="75000"/>
              </a:lnSpc>
            </a:pPr>
            <a:r>
              <a:rPr lang="en-GB" sz="1400" b="1" dirty="0">
                <a:solidFill>
                  <a:schemeClr val="bg1"/>
                </a:solidFill>
                <a:effectLst>
                  <a:glow rad="787400">
                    <a:schemeClr val="tx1">
                      <a:lumMod val="75000"/>
                      <a:lumOff val="25000"/>
                      <a:alpha val="19000"/>
                    </a:schemeClr>
                  </a:glow>
                </a:effectLst>
              </a:rPr>
              <a:t>(28.12.2024)</a:t>
            </a:r>
          </a:p>
          <a:p>
            <a:pPr>
              <a:lnSpc>
                <a:spcPct val="75000"/>
              </a:lnSpc>
            </a:pPr>
            <a:endParaRPr lang="en-US" sz="1400" dirty="0">
              <a:solidFill>
                <a:schemeClr val="bg1"/>
              </a:solidFill>
              <a:effectLst>
                <a:glow rad="787400">
                  <a:schemeClr val="tx1">
                    <a:lumMod val="75000"/>
                    <a:lumOff val="25000"/>
                    <a:alpha val="19000"/>
                  </a:schemeClr>
                </a:glow>
              </a:effectLst>
            </a:endParaRPr>
          </a:p>
          <a:p>
            <a:pPr lvl="0">
              <a:lnSpc>
                <a:spcPct val="75000"/>
              </a:lnSpc>
            </a:pPr>
            <a:r>
              <a:rPr lang="en-GB" sz="1400" dirty="0">
                <a:solidFill>
                  <a:schemeClr val="bg1"/>
                </a:solidFill>
                <a:effectLst>
                  <a:glow rad="787400">
                    <a:schemeClr val="tx1">
                      <a:lumMod val="75000"/>
                      <a:lumOff val="25000"/>
                      <a:alpha val="19000"/>
                    </a:schemeClr>
                  </a:glow>
                </a:effectLst>
              </a:rPr>
              <a:t>Chose which data to use and to discard, performed data-cleaning and wrangling operations.</a:t>
            </a:r>
            <a:endParaRPr lang="en-US" sz="1400" dirty="0">
              <a:solidFill>
                <a:schemeClr val="bg1"/>
              </a:solidFill>
              <a:effectLst>
                <a:glow rad="787400">
                  <a:schemeClr val="tx1">
                    <a:lumMod val="75000"/>
                    <a:lumOff val="25000"/>
                    <a:alpha val="19000"/>
                  </a:schemeClr>
                </a:glow>
              </a:effectLst>
            </a:endParaRPr>
          </a:p>
        </p:txBody>
      </p:sp>
      <p:sp>
        <p:nvSpPr>
          <p:cNvPr id="5" name="TextBox 4">
            <a:extLst>
              <a:ext uri="{FF2B5EF4-FFF2-40B4-BE49-F238E27FC236}">
                <a16:creationId xmlns:a16="http://schemas.microsoft.com/office/drawing/2014/main" id="{C45E6AC0-F420-FE72-D3B0-BF919FA5C442}"/>
              </a:ext>
            </a:extLst>
          </p:cNvPr>
          <p:cNvSpPr txBox="1"/>
          <p:nvPr/>
        </p:nvSpPr>
        <p:spPr>
          <a:xfrm>
            <a:off x="908396" y="2386074"/>
            <a:ext cx="10716155" cy="909608"/>
          </a:xfrm>
          <a:prstGeom prst="rect">
            <a:avLst/>
          </a:prstGeom>
          <a:solidFill>
            <a:schemeClr val="tx1">
              <a:lumMod val="65000"/>
              <a:lumOff val="35000"/>
              <a:alpha val="20000"/>
            </a:schemeClr>
          </a:solidFill>
          <a:ln>
            <a:noFill/>
          </a:ln>
          <a:effectLst>
            <a:softEdge rad="50800"/>
          </a:effectLst>
        </p:spPr>
        <p:txBody>
          <a:bodyPr wrap="square" rtlCol="0">
            <a:spAutoFit/>
          </a:bodyPr>
          <a:lstStyle/>
          <a:p>
            <a:pPr>
              <a:lnSpc>
                <a:spcPct val="75000"/>
              </a:lnSpc>
            </a:pPr>
            <a:r>
              <a:rPr lang="en-GB" sz="1400" b="1" dirty="0">
                <a:solidFill>
                  <a:schemeClr val="bg1"/>
                </a:solidFill>
                <a:effectLst>
                  <a:glow rad="787400">
                    <a:schemeClr val="tx1">
                      <a:lumMod val="75000"/>
                      <a:lumOff val="25000"/>
                      <a:alpha val="19000"/>
                    </a:schemeClr>
                  </a:glow>
                </a:effectLst>
              </a:rPr>
              <a:t>3. Data Exploration and Descriptive Analysis</a:t>
            </a:r>
            <a:endParaRPr lang="en-US" sz="1400" b="1" dirty="0">
              <a:solidFill>
                <a:schemeClr val="bg1"/>
              </a:solidFill>
              <a:effectLst>
                <a:glow rad="787400">
                  <a:schemeClr val="tx1">
                    <a:lumMod val="75000"/>
                    <a:lumOff val="25000"/>
                    <a:alpha val="19000"/>
                  </a:schemeClr>
                </a:glow>
              </a:effectLst>
            </a:endParaRPr>
          </a:p>
          <a:p>
            <a:pPr>
              <a:lnSpc>
                <a:spcPct val="75000"/>
              </a:lnSpc>
            </a:pPr>
            <a:r>
              <a:rPr lang="en-GB" sz="1400" b="1" dirty="0">
                <a:solidFill>
                  <a:schemeClr val="bg1"/>
                </a:solidFill>
                <a:effectLst>
                  <a:glow rad="787400">
                    <a:schemeClr val="tx1">
                      <a:lumMod val="75000"/>
                      <a:lumOff val="25000"/>
                      <a:alpha val="19000"/>
                    </a:schemeClr>
                  </a:glow>
                </a:effectLst>
              </a:rPr>
              <a:t>(28.12.2024)</a:t>
            </a:r>
          </a:p>
          <a:p>
            <a:pPr>
              <a:lnSpc>
                <a:spcPct val="75000"/>
              </a:lnSpc>
            </a:pPr>
            <a:endParaRPr lang="en-US" sz="1400" dirty="0">
              <a:solidFill>
                <a:schemeClr val="bg1"/>
              </a:solidFill>
              <a:effectLst>
                <a:glow rad="787400">
                  <a:schemeClr val="tx1">
                    <a:lumMod val="75000"/>
                    <a:lumOff val="25000"/>
                    <a:alpha val="19000"/>
                  </a:schemeClr>
                </a:glow>
              </a:effectLst>
            </a:endParaRPr>
          </a:p>
          <a:p>
            <a:pPr lvl="0">
              <a:lnSpc>
                <a:spcPct val="75000"/>
              </a:lnSpc>
            </a:pPr>
            <a:r>
              <a:rPr lang="en-US" sz="1400" dirty="0">
                <a:solidFill>
                  <a:schemeClr val="bg1"/>
                </a:solidFill>
                <a:effectLst>
                  <a:glow rad="787400">
                    <a:schemeClr val="tx1">
                      <a:lumMod val="75000"/>
                      <a:lumOff val="25000"/>
                      <a:alpha val="19000"/>
                    </a:schemeClr>
                  </a:glow>
                </a:effectLst>
              </a:rPr>
              <a:t>Created a data-dictionary to describe the data before cleaning and wrangling, as well as after these steps. </a:t>
            </a:r>
          </a:p>
          <a:p>
            <a:pPr>
              <a:lnSpc>
                <a:spcPct val="75000"/>
              </a:lnSpc>
            </a:pPr>
            <a:endParaRPr lang="en-US" sz="1400" dirty="0">
              <a:solidFill>
                <a:schemeClr val="bg1"/>
              </a:solidFill>
              <a:effectLst>
                <a:glow rad="787400">
                  <a:schemeClr val="tx1">
                    <a:lumMod val="75000"/>
                    <a:lumOff val="25000"/>
                    <a:alpha val="19000"/>
                  </a:schemeClr>
                </a:glow>
              </a:effectLst>
            </a:endParaRPr>
          </a:p>
        </p:txBody>
      </p:sp>
      <p:sp>
        <p:nvSpPr>
          <p:cNvPr id="8" name="TextBox 7">
            <a:extLst>
              <a:ext uri="{FF2B5EF4-FFF2-40B4-BE49-F238E27FC236}">
                <a16:creationId xmlns:a16="http://schemas.microsoft.com/office/drawing/2014/main" id="{2FA3E379-D550-628A-92DD-C021280F1361}"/>
              </a:ext>
            </a:extLst>
          </p:cNvPr>
          <p:cNvSpPr txBox="1"/>
          <p:nvPr/>
        </p:nvSpPr>
        <p:spPr>
          <a:xfrm>
            <a:off x="916018" y="884893"/>
            <a:ext cx="10706809" cy="748025"/>
          </a:xfrm>
          <a:prstGeom prst="rect">
            <a:avLst/>
          </a:prstGeom>
          <a:solidFill>
            <a:schemeClr val="tx1">
              <a:lumMod val="65000"/>
              <a:lumOff val="35000"/>
              <a:alpha val="20000"/>
            </a:schemeClr>
          </a:solidFill>
          <a:ln>
            <a:noFill/>
          </a:ln>
          <a:effectLst>
            <a:softEdge rad="50800"/>
          </a:effectLst>
        </p:spPr>
        <p:txBody>
          <a:bodyPr wrap="square" rtlCol="0">
            <a:spAutoFit/>
          </a:bodyPr>
          <a:lstStyle/>
          <a:p>
            <a:pPr>
              <a:lnSpc>
                <a:spcPct val="75000"/>
              </a:lnSpc>
            </a:pPr>
            <a:r>
              <a:rPr lang="en-GB" sz="1400" b="1" dirty="0">
                <a:solidFill>
                  <a:schemeClr val="bg1"/>
                </a:solidFill>
                <a:effectLst>
                  <a:glow rad="787400">
                    <a:schemeClr val="tx1">
                      <a:lumMod val="75000"/>
                      <a:lumOff val="25000"/>
                      <a:alpha val="19000"/>
                    </a:schemeClr>
                  </a:glow>
                </a:effectLst>
              </a:rPr>
              <a:t>1. Data Sourcing, Forming Initial Project Idea, Hypotheses and Funnelling Questions</a:t>
            </a:r>
            <a:endParaRPr lang="en-US" sz="1400" b="1" dirty="0">
              <a:solidFill>
                <a:schemeClr val="bg1"/>
              </a:solidFill>
              <a:effectLst>
                <a:glow rad="787400">
                  <a:schemeClr val="tx1">
                    <a:lumMod val="75000"/>
                    <a:lumOff val="25000"/>
                    <a:alpha val="19000"/>
                  </a:schemeClr>
                </a:glow>
              </a:effectLst>
            </a:endParaRPr>
          </a:p>
          <a:p>
            <a:pPr>
              <a:lnSpc>
                <a:spcPct val="75000"/>
              </a:lnSpc>
            </a:pPr>
            <a:r>
              <a:rPr lang="en-GB" sz="1400" b="1" dirty="0">
                <a:solidFill>
                  <a:schemeClr val="bg1"/>
                </a:solidFill>
                <a:effectLst>
                  <a:glow rad="787400">
                    <a:schemeClr val="tx1">
                      <a:lumMod val="75000"/>
                      <a:lumOff val="25000"/>
                      <a:alpha val="19000"/>
                    </a:schemeClr>
                  </a:glow>
                </a:effectLst>
              </a:rPr>
              <a:t>(21.12.2024)</a:t>
            </a:r>
          </a:p>
          <a:p>
            <a:pPr marL="171450" indent="-171450">
              <a:lnSpc>
                <a:spcPct val="75000"/>
              </a:lnSpc>
              <a:buFont typeface="Arial" panose="020B0604020202020204" pitchFamily="34" charset="0"/>
              <a:buChar char="•"/>
            </a:pPr>
            <a:endParaRPr lang="en-US" sz="1400" dirty="0">
              <a:solidFill>
                <a:schemeClr val="bg1"/>
              </a:solidFill>
              <a:effectLst>
                <a:glow rad="787400">
                  <a:schemeClr val="tx1">
                    <a:lumMod val="75000"/>
                    <a:lumOff val="25000"/>
                    <a:alpha val="19000"/>
                  </a:schemeClr>
                </a:glow>
              </a:effectLst>
            </a:endParaRPr>
          </a:p>
          <a:p>
            <a:pPr>
              <a:lnSpc>
                <a:spcPct val="75000"/>
              </a:lnSpc>
            </a:pPr>
            <a:r>
              <a:rPr lang="en-US" sz="1400" dirty="0">
                <a:solidFill>
                  <a:schemeClr val="bg1"/>
                </a:solidFill>
                <a:effectLst>
                  <a:glow rad="787400">
                    <a:schemeClr val="tx1">
                      <a:lumMod val="75000"/>
                      <a:lumOff val="25000"/>
                      <a:alpha val="19000"/>
                    </a:schemeClr>
                  </a:glow>
                </a:effectLst>
              </a:rPr>
              <a:t>Downloaded dataset, formed project concept, hypotheses and funneling questions. </a:t>
            </a:r>
          </a:p>
        </p:txBody>
      </p:sp>
      <p:sp>
        <p:nvSpPr>
          <p:cNvPr id="9" name="TextBox 8">
            <a:extLst>
              <a:ext uri="{FF2B5EF4-FFF2-40B4-BE49-F238E27FC236}">
                <a16:creationId xmlns:a16="http://schemas.microsoft.com/office/drawing/2014/main" id="{23138108-9A41-A09C-B7A8-06294CDD2E90}"/>
              </a:ext>
            </a:extLst>
          </p:cNvPr>
          <p:cNvSpPr txBox="1"/>
          <p:nvPr/>
        </p:nvSpPr>
        <p:spPr>
          <a:xfrm>
            <a:off x="908396" y="3296755"/>
            <a:ext cx="10706809" cy="909608"/>
          </a:xfrm>
          <a:prstGeom prst="rect">
            <a:avLst/>
          </a:prstGeom>
          <a:solidFill>
            <a:schemeClr val="tx1">
              <a:lumMod val="65000"/>
              <a:lumOff val="35000"/>
              <a:alpha val="20000"/>
            </a:schemeClr>
          </a:solidFill>
          <a:ln>
            <a:noFill/>
          </a:ln>
          <a:effectLst>
            <a:softEdge rad="50800"/>
          </a:effectLst>
        </p:spPr>
        <p:txBody>
          <a:bodyPr wrap="square" rtlCol="0">
            <a:spAutoFit/>
          </a:bodyPr>
          <a:lstStyle/>
          <a:p>
            <a:pPr>
              <a:lnSpc>
                <a:spcPct val="75000"/>
              </a:lnSpc>
            </a:pPr>
            <a:r>
              <a:rPr lang="en-GB" sz="1400" b="1" dirty="0">
                <a:solidFill>
                  <a:schemeClr val="bg1"/>
                </a:solidFill>
                <a:effectLst>
                  <a:glow rad="787400">
                    <a:schemeClr val="tx1">
                      <a:lumMod val="75000"/>
                      <a:lumOff val="25000"/>
                      <a:alpha val="19000"/>
                    </a:schemeClr>
                  </a:glow>
                </a:effectLst>
              </a:rPr>
              <a:t>4. Further Data Analysis </a:t>
            </a:r>
            <a:endParaRPr lang="en-US" sz="1400" b="1" dirty="0">
              <a:solidFill>
                <a:schemeClr val="bg1"/>
              </a:solidFill>
              <a:effectLst>
                <a:glow rad="787400">
                  <a:schemeClr val="tx1">
                    <a:lumMod val="75000"/>
                    <a:lumOff val="25000"/>
                    <a:alpha val="19000"/>
                  </a:schemeClr>
                </a:glow>
              </a:effectLst>
            </a:endParaRPr>
          </a:p>
          <a:p>
            <a:pPr>
              <a:lnSpc>
                <a:spcPct val="75000"/>
              </a:lnSpc>
            </a:pPr>
            <a:r>
              <a:rPr lang="en-GB" sz="1400" b="1" dirty="0">
                <a:solidFill>
                  <a:schemeClr val="bg1"/>
                </a:solidFill>
                <a:effectLst>
                  <a:glow rad="787400">
                    <a:schemeClr val="tx1">
                      <a:lumMod val="75000"/>
                      <a:lumOff val="25000"/>
                      <a:alpha val="19000"/>
                    </a:schemeClr>
                  </a:glow>
                </a:effectLst>
              </a:rPr>
              <a:t>(29.12.2024 – 04.01.2025)</a:t>
            </a:r>
          </a:p>
          <a:p>
            <a:pPr>
              <a:lnSpc>
                <a:spcPct val="75000"/>
              </a:lnSpc>
            </a:pPr>
            <a:endParaRPr lang="en-US" sz="1400" dirty="0">
              <a:solidFill>
                <a:schemeClr val="bg1"/>
              </a:solidFill>
              <a:effectLst>
                <a:glow rad="787400">
                  <a:schemeClr val="tx1">
                    <a:lumMod val="75000"/>
                    <a:lumOff val="25000"/>
                    <a:alpha val="19000"/>
                  </a:schemeClr>
                </a:glow>
              </a:effectLst>
            </a:endParaRPr>
          </a:p>
          <a:p>
            <a:pPr>
              <a:lnSpc>
                <a:spcPct val="75000"/>
              </a:lnSpc>
            </a:pPr>
            <a:r>
              <a:rPr lang="en-US" sz="1400" dirty="0">
                <a:solidFill>
                  <a:schemeClr val="bg1"/>
                </a:solidFill>
                <a:effectLst>
                  <a:glow rad="787400">
                    <a:schemeClr val="tx1">
                      <a:lumMod val="75000"/>
                      <a:lumOff val="25000"/>
                      <a:alpha val="19000"/>
                    </a:schemeClr>
                  </a:glow>
                </a:effectLst>
              </a:rPr>
              <a:t>Performed further exploratory analysis on the data, ran supervised and unsupervised learning algorithms.</a:t>
            </a:r>
          </a:p>
          <a:p>
            <a:pPr>
              <a:lnSpc>
                <a:spcPct val="75000"/>
              </a:lnSpc>
            </a:pPr>
            <a:endParaRPr lang="en-US" sz="1400" dirty="0">
              <a:solidFill>
                <a:schemeClr val="bg1"/>
              </a:solidFill>
              <a:effectLst>
                <a:glow rad="787400">
                  <a:schemeClr val="tx1">
                    <a:lumMod val="75000"/>
                    <a:lumOff val="25000"/>
                    <a:alpha val="19000"/>
                  </a:schemeClr>
                </a:glow>
              </a:effectLst>
            </a:endParaRPr>
          </a:p>
        </p:txBody>
      </p:sp>
      <p:sp>
        <p:nvSpPr>
          <p:cNvPr id="10" name="TextBox 9">
            <a:extLst>
              <a:ext uri="{FF2B5EF4-FFF2-40B4-BE49-F238E27FC236}">
                <a16:creationId xmlns:a16="http://schemas.microsoft.com/office/drawing/2014/main" id="{67C5F6F2-E891-33CA-43A7-109A4E4B7503}"/>
              </a:ext>
            </a:extLst>
          </p:cNvPr>
          <p:cNvSpPr txBox="1"/>
          <p:nvPr/>
        </p:nvSpPr>
        <p:spPr>
          <a:xfrm>
            <a:off x="908396" y="4197711"/>
            <a:ext cx="10706809" cy="748025"/>
          </a:xfrm>
          <a:prstGeom prst="rect">
            <a:avLst/>
          </a:prstGeom>
          <a:solidFill>
            <a:schemeClr val="tx1">
              <a:lumMod val="65000"/>
              <a:lumOff val="35000"/>
              <a:alpha val="20000"/>
            </a:schemeClr>
          </a:solidFill>
          <a:ln>
            <a:noFill/>
          </a:ln>
          <a:effectLst>
            <a:softEdge rad="50800"/>
          </a:effectLst>
        </p:spPr>
        <p:txBody>
          <a:bodyPr wrap="square" rtlCol="0">
            <a:spAutoFit/>
          </a:bodyPr>
          <a:lstStyle/>
          <a:p>
            <a:pPr>
              <a:lnSpc>
                <a:spcPct val="75000"/>
              </a:lnSpc>
            </a:pPr>
            <a:r>
              <a:rPr lang="en-GB" sz="1400" b="1" dirty="0">
                <a:solidFill>
                  <a:schemeClr val="bg1"/>
                </a:solidFill>
                <a:effectLst>
                  <a:glow rad="787400">
                    <a:schemeClr val="tx1">
                      <a:lumMod val="75000"/>
                      <a:lumOff val="25000"/>
                      <a:alpha val="19000"/>
                    </a:schemeClr>
                  </a:glow>
                </a:effectLst>
              </a:rPr>
              <a:t>5. Repeating Data Cleaning, Wrangling and Exploration</a:t>
            </a:r>
            <a:endParaRPr lang="en-US" sz="1400" b="1" dirty="0">
              <a:solidFill>
                <a:schemeClr val="bg1"/>
              </a:solidFill>
              <a:effectLst>
                <a:glow rad="787400">
                  <a:schemeClr val="tx1">
                    <a:lumMod val="75000"/>
                    <a:lumOff val="25000"/>
                    <a:alpha val="19000"/>
                  </a:schemeClr>
                </a:glow>
              </a:effectLst>
            </a:endParaRPr>
          </a:p>
          <a:p>
            <a:pPr>
              <a:lnSpc>
                <a:spcPct val="75000"/>
              </a:lnSpc>
            </a:pPr>
            <a:r>
              <a:rPr lang="en-GB" sz="1400" b="1" dirty="0">
                <a:solidFill>
                  <a:schemeClr val="bg1"/>
                </a:solidFill>
                <a:effectLst>
                  <a:glow rad="787400">
                    <a:schemeClr val="tx1">
                      <a:lumMod val="75000"/>
                      <a:lumOff val="25000"/>
                      <a:alpha val="19000"/>
                    </a:schemeClr>
                  </a:glow>
                </a:effectLst>
              </a:rPr>
              <a:t>(04.01.2025)</a:t>
            </a:r>
          </a:p>
          <a:p>
            <a:pPr>
              <a:lnSpc>
                <a:spcPct val="75000"/>
              </a:lnSpc>
            </a:pPr>
            <a:endParaRPr lang="en-US" sz="1400" dirty="0">
              <a:solidFill>
                <a:schemeClr val="bg1"/>
              </a:solidFill>
              <a:effectLst>
                <a:glow rad="787400">
                  <a:schemeClr val="tx1">
                    <a:lumMod val="75000"/>
                    <a:lumOff val="25000"/>
                    <a:alpha val="19000"/>
                  </a:schemeClr>
                </a:glow>
              </a:effectLst>
            </a:endParaRPr>
          </a:p>
          <a:p>
            <a:pPr>
              <a:lnSpc>
                <a:spcPct val="75000"/>
              </a:lnSpc>
            </a:pPr>
            <a:r>
              <a:rPr lang="en-US" sz="1400" dirty="0">
                <a:solidFill>
                  <a:schemeClr val="bg1"/>
                </a:solidFill>
                <a:effectLst>
                  <a:glow rad="787400">
                    <a:schemeClr val="tx1">
                      <a:lumMod val="75000"/>
                      <a:lumOff val="25000"/>
                      <a:alpha val="19000"/>
                    </a:schemeClr>
                  </a:glow>
                </a:effectLst>
              </a:rPr>
              <a:t>Redid all cleaning and wrangling of raw data, updated data dictionary after finding errors in previously cleaned and wrangled data.</a:t>
            </a:r>
          </a:p>
        </p:txBody>
      </p:sp>
      <p:sp>
        <p:nvSpPr>
          <p:cNvPr id="11" name="TextBox 10">
            <a:extLst>
              <a:ext uri="{FF2B5EF4-FFF2-40B4-BE49-F238E27FC236}">
                <a16:creationId xmlns:a16="http://schemas.microsoft.com/office/drawing/2014/main" id="{3A3FD773-089D-6A75-CF8A-940321FBA91E}"/>
              </a:ext>
            </a:extLst>
          </p:cNvPr>
          <p:cNvSpPr txBox="1"/>
          <p:nvPr/>
        </p:nvSpPr>
        <p:spPr>
          <a:xfrm>
            <a:off x="908395" y="4938573"/>
            <a:ext cx="10716156" cy="909608"/>
          </a:xfrm>
          <a:prstGeom prst="rect">
            <a:avLst/>
          </a:prstGeom>
          <a:solidFill>
            <a:schemeClr val="tx1">
              <a:lumMod val="65000"/>
              <a:lumOff val="35000"/>
              <a:alpha val="20000"/>
            </a:schemeClr>
          </a:solidFill>
          <a:ln>
            <a:noFill/>
          </a:ln>
          <a:effectLst>
            <a:softEdge rad="50800"/>
          </a:effectLst>
        </p:spPr>
        <p:txBody>
          <a:bodyPr wrap="square" rtlCol="0">
            <a:spAutoFit/>
          </a:bodyPr>
          <a:lstStyle/>
          <a:p>
            <a:pPr>
              <a:lnSpc>
                <a:spcPct val="75000"/>
              </a:lnSpc>
            </a:pPr>
            <a:r>
              <a:rPr lang="en-GB" sz="1400" b="1" dirty="0">
                <a:solidFill>
                  <a:schemeClr val="bg1"/>
                </a:solidFill>
                <a:effectLst>
                  <a:glow rad="787400">
                    <a:schemeClr val="tx1">
                      <a:lumMod val="75000"/>
                      <a:lumOff val="25000"/>
                      <a:alpha val="19000"/>
                    </a:schemeClr>
                  </a:glow>
                </a:effectLst>
              </a:rPr>
              <a:t>6. Repeating Further Data Analysis </a:t>
            </a:r>
            <a:endParaRPr lang="en-US" sz="1400" b="1" dirty="0">
              <a:solidFill>
                <a:schemeClr val="bg1"/>
              </a:solidFill>
              <a:effectLst>
                <a:glow rad="787400">
                  <a:schemeClr val="tx1">
                    <a:lumMod val="75000"/>
                    <a:lumOff val="25000"/>
                    <a:alpha val="19000"/>
                  </a:schemeClr>
                </a:glow>
              </a:effectLst>
            </a:endParaRPr>
          </a:p>
          <a:p>
            <a:pPr>
              <a:lnSpc>
                <a:spcPct val="75000"/>
              </a:lnSpc>
            </a:pPr>
            <a:r>
              <a:rPr lang="en-GB" sz="1400" b="1" dirty="0">
                <a:solidFill>
                  <a:schemeClr val="bg1"/>
                </a:solidFill>
                <a:effectLst>
                  <a:glow rad="787400">
                    <a:schemeClr val="tx1">
                      <a:lumMod val="75000"/>
                      <a:lumOff val="25000"/>
                      <a:alpha val="19000"/>
                    </a:schemeClr>
                  </a:glow>
                </a:effectLst>
              </a:rPr>
              <a:t>(05.01.2025 – 09.01.2025)</a:t>
            </a:r>
          </a:p>
          <a:p>
            <a:pPr>
              <a:lnSpc>
                <a:spcPct val="75000"/>
              </a:lnSpc>
            </a:pPr>
            <a:endParaRPr lang="en-US" sz="1400" dirty="0">
              <a:solidFill>
                <a:schemeClr val="bg1"/>
              </a:solidFill>
              <a:effectLst>
                <a:glow rad="787400">
                  <a:schemeClr val="tx1">
                    <a:lumMod val="75000"/>
                    <a:lumOff val="25000"/>
                    <a:alpha val="19000"/>
                  </a:schemeClr>
                </a:glow>
              </a:effectLst>
            </a:endParaRPr>
          </a:p>
          <a:p>
            <a:pPr>
              <a:lnSpc>
                <a:spcPct val="75000"/>
              </a:lnSpc>
            </a:pPr>
            <a:r>
              <a:rPr lang="en-US" sz="1400" dirty="0">
                <a:solidFill>
                  <a:schemeClr val="bg1"/>
                </a:solidFill>
                <a:effectLst>
                  <a:glow rad="787400">
                    <a:schemeClr val="tx1">
                      <a:lumMod val="75000"/>
                      <a:lumOff val="25000"/>
                      <a:alpha val="19000"/>
                    </a:schemeClr>
                  </a:glow>
                </a:effectLst>
              </a:rPr>
              <a:t>Redid all analysis using new cleaned and merged datasets. </a:t>
            </a:r>
          </a:p>
          <a:p>
            <a:pPr>
              <a:lnSpc>
                <a:spcPct val="75000"/>
              </a:lnSpc>
            </a:pPr>
            <a:endParaRPr lang="en-US" sz="1400" dirty="0">
              <a:solidFill>
                <a:schemeClr val="bg1"/>
              </a:solidFill>
              <a:effectLst>
                <a:glow rad="787400">
                  <a:schemeClr val="tx1">
                    <a:lumMod val="75000"/>
                    <a:lumOff val="25000"/>
                    <a:alpha val="19000"/>
                  </a:schemeClr>
                </a:glow>
              </a:effectLst>
            </a:endParaRPr>
          </a:p>
        </p:txBody>
      </p:sp>
      <p:sp>
        <p:nvSpPr>
          <p:cNvPr id="12" name="TextBox 11">
            <a:extLst>
              <a:ext uri="{FF2B5EF4-FFF2-40B4-BE49-F238E27FC236}">
                <a16:creationId xmlns:a16="http://schemas.microsoft.com/office/drawing/2014/main" id="{6353A2E4-4B74-30D0-319F-7EA1F2509428}"/>
              </a:ext>
            </a:extLst>
          </p:cNvPr>
          <p:cNvSpPr txBox="1"/>
          <p:nvPr/>
        </p:nvSpPr>
        <p:spPr>
          <a:xfrm>
            <a:off x="908395" y="5849250"/>
            <a:ext cx="10716156" cy="909608"/>
          </a:xfrm>
          <a:prstGeom prst="rect">
            <a:avLst/>
          </a:prstGeom>
          <a:solidFill>
            <a:schemeClr val="tx1">
              <a:lumMod val="65000"/>
              <a:lumOff val="35000"/>
              <a:alpha val="20000"/>
            </a:schemeClr>
          </a:solidFill>
          <a:ln>
            <a:noFill/>
          </a:ln>
          <a:effectLst>
            <a:softEdge rad="50800"/>
          </a:effectLst>
        </p:spPr>
        <p:txBody>
          <a:bodyPr wrap="square" rtlCol="0">
            <a:spAutoFit/>
          </a:bodyPr>
          <a:lstStyle/>
          <a:p>
            <a:pPr>
              <a:lnSpc>
                <a:spcPct val="75000"/>
              </a:lnSpc>
            </a:pPr>
            <a:r>
              <a:rPr lang="en-GB" sz="1400" b="1" dirty="0">
                <a:solidFill>
                  <a:schemeClr val="bg1"/>
                </a:solidFill>
                <a:effectLst>
                  <a:glow rad="787400">
                    <a:schemeClr val="tx1">
                      <a:lumMod val="75000"/>
                      <a:lumOff val="25000"/>
                      <a:alpha val="19000"/>
                    </a:schemeClr>
                  </a:glow>
                </a:effectLst>
              </a:rPr>
              <a:t>7. Creating Final Deliverable</a:t>
            </a:r>
            <a:endParaRPr lang="en-US" sz="1400" b="1" dirty="0">
              <a:solidFill>
                <a:schemeClr val="bg1"/>
              </a:solidFill>
              <a:effectLst>
                <a:glow rad="787400">
                  <a:schemeClr val="tx1">
                    <a:lumMod val="75000"/>
                    <a:lumOff val="25000"/>
                    <a:alpha val="19000"/>
                  </a:schemeClr>
                </a:glow>
              </a:effectLst>
            </a:endParaRPr>
          </a:p>
          <a:p>
            <a:pPr>
              <a:lnSpc>
                <a:spcPct val="75000"/>
              </a:lnSpc>
            </a:pPr>
            <a:r>
              <a:rPr lang="en-US" sz="1400" b="1" dirty="0">
                <a:solidFill>
                  <a:schemeClr val="bg1"/>
                </a:solidFill>
                <a:effectLst>
                  <a:glow rad="787400">
                    <a:schemeClr val="tx1">
                      <a:lumMod val="75000"/>
                      <a:lumOff val="25000"/>
                      <a:alpha val="19000"/>
                    </a:schemeClr>
                  </a:glow>
                </a:effectLst>
              </a:rPr>
              <a:t>(10.01.2025 </a:t>
            </a:r>
            <a:r>
              <a:rPr lang="en-GB" sz="1400" b="1" dirty="0">
                <a:solidFill>
                  <a:schemeClr val="bg1"/>
                </a:solidFill>
                <a:effectLst>
                  <a:glow rad="787400">
                    <a:schemeClr val="tx1">
                      <a:lumMod val="75000"/>
                      <a:lumOff val="25000"/>
                      <a:alpha val="19000"/>
                    </a:schemeClr>
                  </a:glow>
                </a:effectLst>
              </a:rPr>
              <a:t>– 14.01.2025)</a:t>
            </a:r>
          </a:p>
          <a:p>
            <a:pPr>
              <a:lnSpc>
                <a:spcPct val="75000"/>
              </a:lnSpc>
            </a:pPr>
            <a:endParaRPr lang="en-US" sz="1400" dirty="0">
              <a:solidFill>
                <a:schemeClr val="bg1"/>
              </a:solidFill>
              <a:effectLst>
                <a:glow rad="787400">
                  <a:schemeClr val="tx1">
                    <a:lumMod val="75000"/>
                    <a:lumOff val="25000"/>
                    <a:alpha val="19000"/>
                  </a:schemeClr>
                </a:glow>
              </a:effectLst>
            </a:endParaRPr>
          </a:p>
          <a:p>
            <a:pPr>
              <a:lnSpc>
                <a:spcPct val="75000"/>
              </a:lnSpc>
            </a:pPr>
            <a:r>
              <a:rPr lang="en-US" sz="1400" dirty="0">
                <a:solidFill>
                  <a:schemeClr val="bg1"/>
                </a:solidFill>
                <a:effectLst>
                  <a:glow rad="787400">
                    <a:schemeClr val="tx1">
                      <a:lumMod val="75000"/>
                      <a:lumOff val="25000"/>
                      <a:alpha val="19000"/>
                    </a:schemeClr>
                  </a:glow>
                </a:effectLst>
              </a:rPr>
              <a:t>Created a dashboard and interactive visuals on Tableau; added presentation, documents and Python scripts to GitHub. </a:t>
            </a:r>
          </a:p>
          <a:p>
            <a:pPr>
              <a:lnSpc>
                <a:spcPct val="75000"/>
              </a:lnSpc>
            </a:pPr>
            <a:endParaRPr lang="en-US" sz="1400" dirty="0">
              <a:solidFill>
                <a:schemeClr val="bg1"/>
              </a:solidFill>
              <a:effectLst>
                <a:glow rad="787400">
                  <a:schemeClr val="tx1">
                    <a:lumMod val="75000"/>
                    <a:lumOff val="25000"/>
                    <a:alpha val="19000"/>
                  </a:schemeClr>
                </a:glow>
              </a:effectLst>
            </a:endParaRPr>
          </a:p>
        </p:txBody>
      </p:sp>
    </p:spTree>
    <p:extLst>
      <p:ext uri="{BB962C8B-B14F-4D97-AF65-F5344CB8AC3E}">
        <p14:creationId xmlns:p14="http://schemas.microsoft.com/office/powerpoint/2010/main" val="1233030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sharpenSoften amount="-37000"/>
                    </a14:imgEffect>
                    <a14:imgEffect>
                      <a14:brightnessContrast bright="-6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41E2-6F99-BB68-5D74-3A3893859472}"/>
              </a:ext>
            </a:extLst>
          </p:cNvPr>
          <p:cNvSpPr>
            <a:spLocks noGrp="1"/>
          </p:cNvSpPr>
          <p:nvPr>
            <p:ph type="title"/>
          </p:nvPr>
        </p:nvSpPr>
        <p:spPr>
          <a:xfrm>
            <a:off x="838199" y="804776"/>
            <a:ext cx="10624127" cy="623165"/>
          </a:xfrm>
          <a:noFill/>
          <a:effectLst>
            <a:glow>
              <a:schemeClr val="tx1">
                <a:lumMod val="75000"/>
                <a:lumOff val="25000"/>
                <a:alpha val="46000"/>
              </a:schemeClr>
            </a:glow>
            <a:softEdge rad="0"/>
          </a:effectLst>
        </p:spPr>
        <p:txBody>
          <a:bodyPr>
            <a:noAutofit/>
          </a:bodyPr>
          <a:lstStyle/>
          <a:p>
            <a:r>
              <a:rPr lang="en-GB" sz="2800" b="1" dirty="0">
                <a:solidFill>
                  <a:schemeClr val="bg1"/>
                </a:solidFill>
              </a:rPr>
              <a:t>Overview</a:t>
            </a:r>
            <a:br>
              <a:rPr lang="en-US" sz="2800" dirty="0">
                <a:solidFill>
                  <a:schemeClr val="bg1"/>
                </a:solidFill>
              </a:rPr>
            </a:br>
            <a:endParaRPr lang="en-US" sz="2800" dirty="0">
              <a:solidFill>
                <a:schemeClr val="bg1"/>
              </a:solidFill>
            </a:endParaRPr>
          </a:p>
        </p:txBody>
      </p:sp>
      <p:sp>
        <p:nvSpPr>
          <p:cNvPr id="3" name="Content Placeholder 2">
            <a:extLst>
              <a:ext uri="{FF2B5EF4-FFF2-40B4-BE49-F238E27FC236}">
                <a16:creationId xmlns:a16="http://schemas.microsoft.com/office/drawing/2014/main" id="{7828A7BA-7FFE-CCC4-01DC-04827462336F}"/>
              </a:ext>
            </a:extLst>
          </p:cNvPr>
          <p:cNvSpPr>
            <a:spLocks noGrp="1"/>
          </p:cNvSpPr>
          <p:nvPr>
            <p:ph idx="1"/>
          </p:nvPr>
        </p:nvSpPr>
        <p:spPr>
          <a:xfrm>
            <a:off x="838199" y="1825624"/>
            <a:ext cx="10624127" cy="1326137"/>
          </a:xfrm>
          <a:solidFill>
            <a:schemeClr val="tx1">
              <a:lumMod val="65000"/>
              <a:lumOff val="35000"/>
              <a:alpha val="26000"/>
            </a:schemeClr>
          </a:solidFill>
          <a:effectLst>
            <a:glow>
              <a:schemeClr val="tx1">
                <a:lumMod val="75000"/>
                <a:lumOff val="25000"/>
                <a:alpha val="46000"/>
              </a:schemeClr>
            </a:glow>
            <a:softEdge rad="31750"/>
          </a:effectLst>
        </p:spPr>
        <p:txBody>
          <a:bodyPr>
            <a:normAutofit fontScale="77500" lnSpcReduction="20000"/>
          </a:bodyPr>
          <a:lstStyle/>
          <a:p>
            <a:pPr marL="0" indent="0">
              <a:buNone/>
            </a:pPr>
            <a:r>
              <a:rPr lang="en-GB" dirty="0">
                <a:solidFill>
                  <a:schemeClr val="bg1"/>
                </a:solidFill>
              </a:rPr>
              <a:t>This project takes place in December 2018 and analyses data scraped from </a:t>
            </a:r>
            <a:r>
              <a:rPr lang="en-GB" dirty="0" err="1">
                <a:solidFill>
                  <a:schemeClr val="bg1"/>
                </a:solidFill>
              </a:rPr>
              <a:t>AirBnB’s</a:t>
            </a:r>
            <a:r>
              <a:rPr lang="en-GB" dirty="0">
                <a:solidFill>
                  <a:schemeClr val="bg1"/>
                </a:solidFill>
              </a:rPr>
              <a:t> listings for the city of Amsterdam for the upcoming year. Using insights from this data, this project aims to describe the current state of the short-term rental market in Amsterdam and to inform visitors to the city on their choice of accommodation, as well as local residents intending to rent out their own properties on the platform. </a:t>
            </a:r>
            <a:endParaRPr lang="en-US" dirty="0">
              <a:solidFill>
                <a:schemeClr val="bg1"/>
              </a:solidFill>
            </a:endParaRPr>
          </a:p>
          <a:p>
            <a:pPr marL="0" indent="0">
              <a:buNone/>
            </a:pPr>
            <a:endParaRPr lang="en-US" sz="2000" dirty="0">
              <a:solidFill>
                <a:schemeClr val="bg1"/>
              </a:solidFill>
            </a:endParaRPr>
          </a:p>
        </p:txBody>
      </p:sp>
      <p:sp>
        <p:nvSpPr>
          <p:cNvPr id="4" name="Title 1">
            <a:extLst>
              <a:ext uri="{FF2B5EF4-FFF2-40B4-BE49-F238E27FC236}">
                <a16:creationId xmlns:a16="http://schemas.microsoft.com/office/drawing/2014/main" id="{508DC5FB-B625-6716-FED6-4BAA2E1B783E}"/>
              </a:ext>
            </a:extLst>
          </p:cNvPr>
          <p:cNvSpPr txBox="1">
            <a:spLocks/>
          </p:cNvSpPr>
          <p:nvPr/>
        </p:nvSpPr>
        <p:spPr>
          <a:xfrm>
            <a:off x="838198" y="3622040"/>
            <a:ext cx="10624127" cy="623165"/>
          </a:xfrm>
          <a:prstGeom prst="rect">
            <a:avLst/>
          </a:prstGeom>
          <a:noFill/>
          <a:effectLst>
            <a:glow>
              <a:schemeClr val="tx1">
                <a:lumMod val="75000"/>
                <a:lumOff val="25000"/>
              </a:schemeClr>
            </a:glow>
            <a:softEdge rad="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chemeClr val="bg1"/>
                </a:solidFill>
              </a:rPr>
              <a:t>Objective </a:t>
            </a:r>
            <a:endParaRPr lang="en-US" sz="2800" dirty="0">
              <a:solidFill>
                <a:schemeClr val="bg1"/>
              </a:solidFill>
            </a:endParaRPr>
          </a:p>
          <a:p>
            <a:endParaRPr lang="en-US" sz="2800" dirty="0">
              <a:solidFill>
                <a:schemeClr val="bg1"/>
              </a:solidFill>
            </a:endParaRPr>
          </a:p>
        </p:txBody>
      </p:sp>
      <p:sp>
        <p:nvSpPr>
          <p:cNvPr id="5" name="Content Placeholder 2">
            <a:extLst>
              <a:ext uri="{FF2B5EF4-FFF2-40B4-BE49-F238E27FC236}">
                <a16:creationId xmlns:a16="http://schemas.microsoft.com/office/drawing/2014/main" id="{E0EA0F9E-5B41-214C-941E-A377D06900A3}"/>
              </a:ext>
            </a:extLst>
          </p:cNvPr>
          <p:cNvSpPr txBox="1">
            <a:spLocks/>
          </p:cNvSpPr>
          <p:nvPr/>
        </p:nvSpPr>
        <p:spPr>
          <a:xfrm>
            <a:off x="852056" y="4361001"/>
            <a:ext cx="10624127" cy="1563144"/>
          </a:xfrm>
          <a:prstGeom prst="rect">
            <a:avLst/>
          </a:prstGeom>
          <a:solidFill>
            <a:schemeClr val="tx1">
              <a:lumMod val="65000"/>
              <a:lumOff val="35000"/>
              <a:alpha val="26000"/>
            </a:schemeClr>
          </a:solidFill>
          <a:effectLst>
            <a:glow>
              <a:schemeClr val="tx1">
                <a:lumMod val="75000"/>
                <a:lumOff val="25000"/>
                <a:alpha val="46000"/>
              </a:schemeClr>
            </a:glow>
            <a:softEdge rad="31750"/>
          </a:effectLst>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bg1"/>
                </a:solidFill>
              </a:rPr>
              <a:t>Looking at the </a:t>
            </a:r>
            <a:r>
              <a:rPr lang="en-GB" dirty="0" err="1">
                <a:solidFill>
                  <a:schemeClr val="bg1"/>
                </a:solidFill>
              </a:rPr>
              <a:t>AirBnB</a:t>
            </a:r>
            <a:r>
              <a:rPr lang="en-GB" dirty="0">
                <a:solidFill>
                  <a:schemeClr val="bg1"/>
                </a:solidFill>
              </a:rPr>
              <a:t> listing data from the upcoming year can provide us with helpful insights. For travellers planning a trip to Amsterdam, this data can help them decide on when and where to stay, based on criteria such as value, accommodation type or distance from the city centre. For hosts, this data can inform them on which parts of the city are in highest demand, which neighbourhoods are the most or least expensive to stay in and how they can best promote their own properties to visitors.  </a:t>
            </a:r>
            <a:endParaRPr lang="en-US" dirty="0">
              <a:solidFill>
                <a:schemeClr val="bg1"/>
              </a:solidFill>
            </a:endParaRPr>
          </a:p>
          <a:p>
            <a:pPr marL="0" indent="0">
              <a:buFont typeface="Arial" panose="020B0604020202020204" pitchFamily="34" charset="0"/>
              <a:buNone/>
            </a:pPr>
            <a:endParaRPr lang="en-US" sz="2000" dirty="0">
              <a:solidFill>
                <a:schemeClr val="bg1"/>
              </a:solidFill>
            </a:endParaRPr>
          </a:p>
        </p:txBody>
      </p:sp>
    </p:spTree>
    <p:extLst>
      <p:ext uri="{BB962C8B-B14F-4D97-AF65-F5344CB8AC3E}">
        <p14:creationId xmlns:p14="http://schemas.microsoft.com/office/powerpoint/2010/main" val="1160525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extLst>
              <a:ext uri="{BEBA8EAE-BF5A-486C-A8C5-ECC9F3942E4B}">
                <a14:imgProps xmlns:a14="http://schemas.microsoft.com/office/drawing/2010/main">
                  <a14:imgLayer r:embed="rId3">
                    <a14:imgEffect>
                      <a14:sharpenSoften amount="-39000"/>
                    </a14:imgEffect>
                    <a14:imgEffect>
                      <a14:saturation sat="70000"/>
                    </a14:imgEffect>
                    <a14:imgEffect>
                      <a14:brightnessContrast bright="-49000" contras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09B3-EE3A-782C-A857-B0BA82099DC6}"/>
              </a:ext>
            </a:extLst>
          </p:cNvPr>
          <p:cNvSpPr>
            <a:spLocks noGrp="1"/>
          </p:cNvSpPr>
          <p:nvPr>
            <p:ph type="title"/>
          </p:nvPr>
        </p:nvSpPr>
        <p:spPr>
          <a:xfrm>
            <a:off x="838200" y="559679"/>
            <a:ext cx="10515600" cy="1325563"/>
          </a:xfrm>
          <a:solidFill>
            <a:schemeClr val="tx1">
              <a:lumMod val="65000"/>
              <a:lumOff val="35000"/>
              <a:alpha val="15000"/>
            </a:schemeClr>
          </a:solidFill>
          <a:effectLst>
            <a:softEdge rad="241300"/>
          </a:effectLst>
        </p:spPr>
        <p:txBody>
          <a:bodyPr anchor="ctr">
            <a:normAutofit/>
          </a:bodyPr>
          <a:lstStyle/>
          <a:p>
            <a:r>
              <a:rPr lang="en-GB" b="1" dirty="0">
                <a:solidFill>
                  <a:schemeClr val="bg1"/>
                </a:solidFill>
              </a:rPr>
              <a:t>Questions to Explore</a:t>
            </a:r>
            <a:br>
              <a:rPr lang="en-US" b="1" dirty="0">
                <a:solidFill>
                  <a:schemeClr val="bg1"/>
                </a:solidFill>
              </a:rPr>
            </a:br>
            <a:endParaRPr lang="en-US" b="1" dirty="0">
              <a:solidFill>
                <a:schemeClr val="bg1"/>
              </a:solidFill>
            </a:endParaRPr>
          </a:p>
        </p:txBody>
      </p:sp>
      <p:sp>
        <p:nvSpPr>
          <p:cNvPr id="3" name="Content Placeholder 2">
            <a:extLst>
              <a:ext uri="{FF2B5EF4-FFF2-40B4-BE49-F238E27FC236}">
                <a16:creationId xmlns:a16="http://schemas.microsoft.com/office/drawing/2014/main" id="{34276149-7924-1144-9A39-7C61B8F607D8}"/>
              </a:ext>
            </a:extLst>
          </p:cNvPr>
          <p:cNvSpPr>
            <a:spLocks noGrp="1"/>
          </p:cNvSpPr>
          <p:nvPr>
            <p:ph idx="1"/>
          </p:nvPr>
        </p:nvSpPr>
        <p:spPr>
          <a:xfrm>
            <a:off x="838200" y="1825625"/>
            <a:ext cx="10515600" cy="4351338"/>
          </a:xfrm>
          <a:solidFill>
            <a:schemeClr val="tx1">
              <a:lumMod val="65000"/>
              <a:lumOff val="35000"/>
              <a:alpha val="15000"/>
            </a:schemeClr>
          </a:solidFill>
          <a:effectLst>
            <a:softEdge rad="241300"/>
          </a:effectLst>
        </p:spPr>
        <p:txBody>
          <a:bodyPr anchor="ctr">
            <a:normAutofit fontScale="85000" lnSpcReduction="20000"/>
          </a:bodyPr>
          <a:lstStyle/>
          <a:p>
            <a:pPr lvl="0"/>
            <a:r>
              <a:rPr lang="en-GB" dirty="0">
                <a:solidFill>
                  <a:schemeClr val="bg1"/>
                </a:solidFill>
              </a:rPr>
              <a:t>What is the average price per night in Amsterdam and how does this change during the year?</a:t>
            </a:r>
            <a:endParaRPr lang="en-US" dirty="0">
              <a:solidFill>
                <a:schemeClr val="bg1"/>
              </a:solidFill>
            </a:endParaRPr>
          </a:p>
          <a:p>
            <a:pPr lvl="0"/>
            <a:r>
              <a:rPr lang="en-GB" dirty="0">
                <a:solidFill>
                  <a:schemeClr val="bg1"/>
                </a:solidFill>
              </a:rPr>
              <a:t>Which areas in Amsterdam are the most popular with visitors? Are listings in these areas more expensive than in the rest of the city?</a:t>
            </a:r>
            <a:endParaRPr lang="en-US" dirty="0">
              <a:solidFill>
                <a:schemeClr val="bg1"/>
              </a:solidFill>
            </a:endParaRPr>
          </a:p>
          <a:p>
            <a:pPr lvl="0"/>
            <a:r>
              <a:rPr lang="en-GB" dirty="0">
                <a:solidFill>
                  <a:schemeClr val="bg1"/>
                </a:solidFill>
              </a:rPr>
              <a:t>Do any neighbourhoods appear to be decreasing in popularity? Are there any areas that can be considered “up-and-coming”?</a:t>
            </a:r>
            <a:endParaRPr lang="en-US" dirty="0">
              <a:solidFill>
                <a:schemeClr val="bg1"/>
              </a:solidFill>
            </a:endParaRPr>
          </a:p>
          <a:p>
            <a:pPr lvl="0"/>
            <a:r>
              <a:rPr lang="en-GB" dirty="0">
                <a:solidFill>
                  <a:schemeClr val="bg1"/>
                </a:solidFill>
              </a:rPr>
              <a:t>What kind of accommodation is most commonly offered by </a:t>
            </a:r>
            <a:r>
              <a:rPr lang="en-GB" dirty="0" err="1">
                <a:solidFill>
                  <a:schemeClr val="bg1"/>
                </a:solidFill>
              </a:rPr>
              <a:t>AirBnB</a:t>
            </a:r>
            <a:r>
              <a:rPr lang="en-GB" dirty="0">
                <a:solidFill>
                  <a:schemeClr val="bg1"/>
                </a:solidFill>
              </a:rPr>
              <a:t> hosts in Amsterdam?</a:t>
            </a:r>
            <a:endParaRPr lang="en-US" dirty="0">
              <a:solidFill>
                <a:schemeClr val="bg1"/>
              </a:solidFill>
            </a:endParaRPr>
          </a:p>
          <a:p>
            <a:pPr lvl="0"/>
            <a:r>
              <a:rPr lang="en-GB" dirty="0">
                <a:solidFill>
                  <a:schemeClr val="bg1"/>
                </a:solidFill>
              </a:rPr>
              <a:t>What do </a:t>
            </a:r>
            <a:r>
              <a:rPr lang="en-GB" dirty="0" err="1">
                <a:solidFill>
                  <a:schemeClr val="bg1"/>
                </a:solidFill>
              </a:rPr>
              <a:t>AirBnB</a:t>
            </a:r>
            <a:r>
              <a:rPr lang="en-GB" dirty="0">
                <a:solidFill>
                  <a:schemeClr val="bg1"/>
                </a:solidFill>
              </a:rPr>
              <a:t> users expect when booking accommodation? What causes them to leave positive or negative reviews?</a:t>
            </a:r>
            <a:endParaRPr lang="en-US" dirty="0">
              <a:solidFill>
                <a:schemeClr val="bg1"/>
              </a:solidFill>
            </a:endParaRPr>
          </a:p>
          <a:p>
            <a:pPr lvl="0"/>
            <a:r>
              <a:rPr lang="en-GB" dirty="0">
                <a:solidFill>
                  <a:schemeClr val="bg1"/>
                </a:solidFill>
              </a:rPr>
              <a:t>In the user reviews, can we find any kind of pattern or trend based on commonly-used words or phrases? Which words or phrases are associated with different neighbourhoods, price ranges, review rating score, accommodation type, etc.?</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681262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extLst>
              <a:ext uri="{BEBA8EAE-BF5A-486C-A8C5-ECC9F3942E4B}">
                <a14:imgProps xmlns:a14="http://schemas.microsoft.com/office/drawing/2010/main">
                  <a14:imgLayer r:embed="rId3">
                    <a14:imgEffect>
                      <a14:sharpenSoften amount="-64000"/>
                    </a14:imgEffect>
                    <a14:imgEffect>
                      <a14:brightnessContrast bright="-75000"/>
                    </a14:imgEffect>
                  </a14:imgLayer>
                </a14:imgProps>
              </a:ext>
            </a:extLst>
          </a:blip>
          <a:srcRect/>
          <a:stretch>
            <a:fillRect t="-93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7F98-A1B8-72B2-88EE-92A252D18359}"/>
              </a:ext>
            </a:extLst>
          </p:cNvPr>
          <p:cNvSpPr>
            <a:spLocks noGrp="1"/>
          </p:cNvSpPr>
          <p:nvPr>
            <p:ph type="title"/>
          </p:nvPr>
        </p:nvSpPr>
        <p:spPr>
          <a:xfrm>
            <a:off x="838200" y="461818"/>
            <a:ext cx="10515600" cy="914400"/>
          </a:xfrm>
        </p:spPr>
        <p:txBody>
          <a:bodyPr>
            <a:normAutofit/>
          </a:bodyPr>
          <a:lstStyle/>
          <a:p>
            <a:r>
              <a:rPr lang="en-GB" sz="2800" b="1" dirty="0">
                <a:solidFill>
                  <a:schemeClr val="bg1"/>
                </a:solidFill>
              </a:rPr>
              <a:t>Data Used</a:t>
            </a:r>
            <a:br>
              <a:rPr lang="en-US" sz="2800" dirty="0">
                <a:solidFill>
                  <a:schemeClr val="bg1"/>
                </a:solidFill>
              </a:rPr>
            </a:br>
            <a:endParaRPr lang="en-US" sz="2800" dirty="0">
              <a:solidFill>
                <a:schemeClr val="bg1"/>
              </a:solidFill>
            </a:endParaRPr>
          </a:p>
        </p:txBody>
      </p:sp>
      <p:sp>
        <p:nvSpPr>
          <p:cNvPr id="3" name="Content Placeholder 2">
            <a:extLst>
              <a:ext uri="{FF2B5EF4-FFF2-40B4-BE49-F238E27FC236}">
                <a16:creationId xmlns:a16="http://schemas.microsoft.com/office/drawing/2014/main" id="{944F30F1-7C9F-E2F4-09CC-9E4FAE2C6AA0}"/>
              </a:ext>
            </a:extLst>
          </p:cNvPr>
          <p:cNvSpPr>
            <a:spLocks noGrp="1"/>
          </p:cNvSpPr>
          <p:nvPr>
            <p:ph idx="1"/>
          </p:nvPr>
        </p:nvSpPr>
        <p:spPr>
          <a:xfrm>
            <a:off x="838200" y="1006765"/>
            <a:ext cx="10864273" cy="3860799"/>
          </a:xfrm>
        </p:spPr>
        <p:txBody>
          <a:bodyPr>
            <a:normAutofit fontScale="62500" lnSpcReduction="20000"/>
          </a:bodyPr>
          <a:lstStyle/>
          <a:p>
            <a:pPr marL="0" indent="0">
              <a:buNone/>
            </a:pPr>
            <a:r>
              <a:rPr lang="en-GB" dirty="0">
                <a:solidFill>
                  <a:schemeClr val="bg1"/>
                </a:solidFill>
              </a:rPr>
              <a:t>The data used in this project consists of daily </a:t>
            </a:r>
            <a:r>
              <a:rPr lang="en-GB" dirty="0" err="1">
                <a:solidFill>
                  <a:schemeClr val="bg1"/>
                </a:solidFill>
              </a:rPr>
              <a:t>AirBnB</a:t>
            </a:r>
            <a:r>
              <a:rPr lang="en-GB" dirty="0">
                <a:solidFill>
                  <a:schemeClr val="bg1"/>
                </a:solidFill>
              </a:rPr>
              <a:t> listings for the city of Amsterdam between the 1</a:t>
            </a:r>
            <a:r>
              <a:rPr lang="en-GB" baseline="30000" dirty="0">
                <a:solidFill>
                  <a:schemeClr val="bg1"/>
                </a:solidFill>
              </a:rPr>
              <a:t>st</a:t>
            </a:r>
            <a:r>
              <a:rPr lang="en-GB" dirty="0">
                <a:solidFill>
                  <a:schemeClr val="bg1"/>
                </a:solidFill>
              </a:rPr>
              <a:t> of January and 31</a:t>
            </a:r>
            <a:r>
              <a:rPr lang="en-GB" baseline="30000" dirty="0">
                <a:solidFill>
                  <a:schemeClr val="bg1"/>
                </a:solidFill>
              </a:rPr>
              <a:t>st</a:t>
            </a:r>
            <a:r>
              <a:rPr lang="en-GB" dirty="0">
                <a:solidFill>
                  <a:schemeClr val="bg1"/>
                </a:solidFill>
              </a:rPr>
              <a:t> of December, 2019 and was retrieved from </a:t>
            </a:r>
            <a:r>
              <a:rPr lang="en-GB" u="sng" dirty="0">
                <a:solidFill>
                  <a:schemeClr val="bg1"/>
                </a:solidFill>
                <a:hlinkClick r:id="rId4">
                  <a:extLst>
                    <a:ext uri="{A12FA001-AC4F-418D-AE19-62706E023703}">
                      <ahyp:hlinkClr xmlns:ahyp="http://schemas.microsoft.com/office/drawing/2018/hyperlinkcolor" val="tx"/>
                    </a:ext>
                  </a:extLst>
                </a:hlinkClick>
              </a:rPr>
              <a:t>Kaggle</a:t>
            </a:r>
            <a:r>
              <a:rPr lang="en-GB" dirty="0">
                <a:solidFill>
                  <a:schemeClr val="bg1"/>
                </a:solidFill>
              </a:rPr>
              <a:t> . </a:t>
            </a:r>
          </a:p>
          <a:p>
            <a:pPr marL="0" indent="0">
              <a:buNone/>
            </a:pPr>
            <a:r>
              <a:rPr lang="en-GB" dirty="0">
                <a:solidFill>
                  <a:schemeClr val="bg1"/>
                </a:solidFill>
              </a:rPr>
              <a:t>The complete data-set consisted of 6 tables and a GEOJSON file:</a:t>
            </a:r>
          </a:p>
          <a:p>
            <a:pPr marL="0" indent="0">
              <a:buNone/>
            </a:pPr>
            <a:endParaRPr lang="en-GB" dirty="0">
              <a:solidFill>
                <a:schemeClr val="bg1"/>
              </a:solidFill>
            </a:endParaRPr>
          </a:p>
          <a:p>
            <a:pPr lvl="1"/>
            <a:r>
              <a:rPr lang="en-GB" b="1" dirty="0">
                <a:solidFill>
                  <a:schemeClr val="bg1"/>
                </a:solidFill>
              </a:rPr>
              <a:t>calendar.csv</a:t>
            </a:r>
            <a:r>
              <a:rPr lang="en-GB" dirty="0">
                <a:solidFill>
                  <a:schemeClr val="bg1"/>
                </a:solidFill>
              </a:rPr>
              <a:t> – Contains a year’s worth of daily information on the availability and price for each listing. </a:t>
            </a:r>
            <a:endParaRPr lang="en-US" dirty="0">
              <a:solidFill>
                <a:schemeClr val="bg1"/>
              </a:solidFill>
            </a:endParaRPr>
          </a:p>
          <a:p>
            <a:pPr lvl="1"/>
            <a:r>
              <a:rPr lang="en-GB" b="1" dirty="0">
                <a:solidFill>
                  <a:schemeClr val="bg1"/>
                </a:solidFill>
              </a:rPr>
              <a:t>listings.csv</a:t>
            </a:r>
            <a:r>
              <a:rPr lang="en-GB" dirty="0">
                <a:solidFill>
                  <a:schemeClr val="bg1"/>
                </a:solidFill>
              </a:rPr>
              <a:t> – Contains advertisements for individual rentals, including information about the type of accommodation, number of beds, neighbourhood, hosts and availability throughout the year. This table also contains information on the number of reviews, as well as the date of the first and latest reviews.</a:t>
            </a:r>
            <a:endParaRPr lang="en-US" dirty="0">
              <a:solidFill>
                <a:schemeClr val="bg1"/>
              </a:solidFill>
            </a:endParaRPr>
          </a:p>
          <a:p>
            <a:pPr lvl="1"/>
            <a:r>
              <a:rPr lang="en-GB" b="1" dirty="0">
                <a:solidFill>
                  <a:schemeClr val="bg1"/>
                </a:solidFill>
              </a:rPr>
              <a:t>listings_details.csv </a:t>
            </a:r>
            <a:r>
              <a:rPr lang="en-GB" dirty="0">
                <a:solidFill>
                  <a:schemeClr val="bg1"/>
                </a:solidFill>
              </a:rPr>
              <a:t>– Contains the same information as listings.csv, along with several additional columns of supplementary information on the property, amenities, host, location and additional fees.</a:t>
            </a:r>
            <a:endParaRPr lang="en-US" dirty="0">
              <a:solidFill>
                <a:schemeClr val="bg1"/>
              </a:solidFill>
            </a:endParaRPr>
          </a:p>
          <a:p>
            <a:pPr lvl="1"/>
            <a:r>
              <a:rPr lang="en-GB" b="1" dirty="0" err="1">
                <a:solidFill>
                  <a:schemeClr val="bg1"/>
                </a:solidFill>
              </a:rPr>
              <a:t>neighbourhoods.geojson</a:t>
            </a:r>
            <a:r>
              <a:rPr lang="en-GB" dirty="0">
                <a:solidFill>
                  <a:schemeClr val="bg1"/>
                </a:solidFill>
              </a:rPr>
              <a:t> – Contains geospatial information on the different neighbourhoods within and around Amsterdam, to be used in visualizations and conducting geospatial analysis. </a:t>
            </a:r>
            <a:endParaRPr lang="en-US" dirty="0">
              <a:solidFill>
                <a:schemeClr val="bg1"/>
              </a:solidFill>
            </a:endParaRPr>
          </a:p>
          <a:p>
            <a:pPr lvl="1"/>
            <a:r>
              <a:rPr lang="en-GB" b="1" dirty="0">
                <a:solidFill>
                  <a:schemeClr val="bg1"/>
                </a:solidFill>
              </a:rPr>
              <a:t>neighbourhoods.csv</a:t>
            </a:r>
            <a:r>
              <a:rPr lang="en-GB" dirty="0">
                <a:solidFill>
                  <a:schemeClr val="bg1"/>
                </a:solidFill>
              </a:rPr>
              <a:t> – Contains a list of neighbourhoods within and around Amsterdam where the </a:t>
            </a:r>
            <a:r>
              <a:rPr lang="en-GB" dirty="0" err="1">
                <a:solidFill>
                  <a:schemeClr val="bg1"/>
                </a:solidFill>
              </a:rPr>
              <a:t>AirBnB</a:t>
            </a:r>
            <a:r>
              <a:rPr lang="en-GB" dirty="0">
                <a:solidFill>
                  <a:schemeClr val="bg1"/>
                </a:solidFill>
              </a:rPr>
              <a:t> listings are located. </a:t>
            </a:r>
            <a:endParaRPr lang="en-US" dirty="0">
              <a:solidFill>
                <a:schemeClr val="bg1"/>
              </a:solidFill>
            </a:endParaRPr>
          </a:p>
          <a:p>
            <a:pPr lvl="1"/>
            <a:r>
              <a:rPr lang="en-GB" b="1" dirty="0">
                <a:solidFill>
                  <a:schemeClr val="bg1"/>
                </a:solidFill>
              </a:rPr>
              <a:t>reviews.csv</a:t>
            </a:r>
            <a:r>
              <a:rPr lang="en-GB" dirty="0">
                <a:solidFill>
                  <a:schemeClr val="bg1"/>
                </a:solidFill>
              </a:rPr>
              <a:t> – Contains the date and listing ID information for reviews on the site.</a:t>
            </a:r>
            <a:endParaRPr lang="en-US" dirty="0">
              <a:solidFill>
                <a:schemeClr val="bg1"/>
              </a:solidFill>
            </a:endParaRPr>
          </a:p>
          <a:p>
            <a:pPr lvl="1"/>
            <a:r>
              <a:rPr lang="en-GB" b="1" dirty="0">
                <a:solidFill>
                  <a:schemeClr val="bg1"/>
                </a:solidFill>
              </a:rPr>
              <a:t>reviews_details.csv</a:t>
            </a:r>
            <a:r>
              <a:rPr lang="en-GB" dirty="0">
                <a:solidFill>
                  <a:schemeClr val="bg1"/>
                </a:solidFill>
              </a:rPr>
              <a:t> – Contains additional information about reviews, such as the name and user ID of the reviewer, as well as the comments left in the review. </a:t>
            </a: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p:txBody>
      </p:sp>
      <p:sp>
        <p:nvSpPr>
          <p:cNvPr id="6" name="TextBox 5">
            <a:extLst>
              <a:ext uri="{FF2B5EF4-FFF2-40B4-BE49-F238E27FC236}">
                <a16:creationId xmlns:a16="http://schemas.microsoft.com/office/drawing/2014/main" id="{77B7C85D-0560-47C4-5D15-47DC61FDEE36}"/>
              </a:ext>
            </a:extLst>
          </p:cNvPr>
          <p:cNvSpPr txBox="1"/>
          <p:nvPr/>
        </p:nvSpPr>
        <p:spPr>
          <a:xfrm>
            <a:off x="838200" y="4756727"/>
            <a:ext cx="10864273" cy="523220"/>
          </a:xfrm>
          <a:prstGeom prst="rect">
            <a:avLst/>
          </a:prstGeom>
          <a:noFill/>
        </p:spPr>
        <p:txBody>
          <a:bodyPr wrap="square" rtlCol="0">
            <a:spAutoFit/>
          </a:bodyPr>
          <a:lstStyle/>
          <a:p>
            <a:r>
              <a:rPr lang="en-GB" sz="2800" b="1" dirty="0">
                <a:solidFill>
                  <a:schemeClr val="bg1"/>
                </a:solidFill>
                <a:latin typeface="+mj-lt"/>
              </a:rPr>
              <a:t>Tools Used</a:t>
            </a:r>
            <a:endParaRPr lang="en-US" sz="2800" b="1" dirty="0">
              <a:solidFill>
                <a:schemeClr val="bg1"/>
              </a:solidFill>
              <a:latin typeface="+mj-lt"/>
            </a:endParaRPr>
          </a:p>
        </p:txBody>
      </p:sp>
      <p:sp>
        <p:nvSpPr>
          <p:cNvPr id="7" name="TextBox 6">
            <a:extLst>
              <a:ext uri="{FF2B5EF4-FFF2-40B4-BE49-F238E27FC236}">
                <a16:creationId xmlns:a16="http://schemas.microsoft.com/office/drawing/2014/main" id="{C6188033-310D-EEA5-481E-4BF759C5A2B7}"/>
              </a:ext>
            </a:extLst>
          </p:cNvPr>
          <p:cNvSpPr txBox="1"/>
          <p:nvPr/>
        </p:nvSpPr>
        <p:spPr>
          <a:xfrm>
            <a:off x="1274618" y="5467927"/>
            <a:ext cx="10649527" cy="784830"/>
          </a:xfrm>
          <a:prstGeom prst="rect">
            <a:avLst/>
          </a:prstGeom>
          <a:noFill/>
        </p:spPr>
        <p:txBody>
          <a:bodyPr wrap="square" rtlCol="0">
            <a:spAutoFit/>
          </a:bodyPr>
          <a:lstStyle/>
          <a:p>
            <a:pPr marL="285750" lvl="0" indent="-285750">
              <a:buFont typeface="Arial" panose="020B0604020202020204" pitchFamily="34" charset="0"/>
              <a:buChar char="•"/>
            </a:pPr>
            <a:r>
              <a:rPr lang="en-GB" sz="1500" dirty="0">
                <a:solidFill>
                  <a:schemeClr val="bg1"/>
                </a:solidFill>
              </a:rPr>
              <a:t>Python for data-cleaning, wrangling and analysis. Libraries used include pandas, NumPy and </a:t>
            </a:r>
            <a:r>
              <a:rPr lang="en-GB" sz="1500" dirty="0" err="1">
                <a:solidFill>
                  <a:schemeClr val="bg1"/>
                </a:solidFill>
              </a:rPr>
              <a:t>SciKitLearn</a:t>
            </a:r>
            <a:r>
              <a:rPr lang="en-GB" sz="1500" dirty="0">
                <a:solidFill>
                  <a:schemeClr val="bg1"/>
                </a:solidFill>
              </a:rPr>
              <a:t>.  </a:t>
            </a:r>
            <a:endParaRPr lang="en-US" sz="1500" dirty="0">
              <a:solidFill>
                <a:schemeClr val="bg1"/>
              </a:solidFill>
            </a:endParaRPr>
          </a:p>
          <a:p>
            <a:pPr marL="285750" lvl="0" indent="-285750">
              <a:buFont typeface="Arial" panose="020B0604020202020204" pitchFamily="34" charset="0"/>
              <a:buChar char="•"/>
            </a:pPr>
            <a:r>
              <a:rPr lang="en-GB" sz="1500" dirty="0">
                <a:solidFill>
                  <a:schemeClr val="bg1"/>
                </a:solidFill>
              </a:rPr>
              <a:t>Tableau Public for visualization and dashboard creation. </a:t>
            </a:r>
            <a:endParaRPr lang="en-US" sz="1500" dirty="0">
              <a:solidFill>
                <a:schemeClr val="bg1"/>
              </a:solidFill>
            </a:endParaRPr>
          </a:p>
          <a:p>
            <a:pPr marL="285750" indent="-285750">
              <a:buFont typeface="Arial" panose="020B0604020202020204" pitchFamily="34" charset="0"/>
              <a:buChar char="•"/>
            </a:pPr>
            <a:endParaRPr lang="en-US" sz="1500" dirty="0">
              <a:solidFill>
                <a:schemeClr val="bg1"/>
              </a:solidFill>
            </a:endParaRPr>
          </a:p>
        </p:txBody>
      </p:sp>
    </p:spTree>
    <p:extLst>
      <p:ext uri="{BB962C8B-B14F-4D97-AF65-F5344CB8AC3E}">
        <p14:creationId xmlns:p14="http://schemas.microsoft.com/office/powerpoint/2010/main" val="599599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extLst>
              <a:ext uri="{BEBA8EAE-BF5A-486C-A8C5-ECC9F3942E4B}">
                <a14:imgProps xmlns:a14="http://schemas.microsoft.com/office/drawing/2010/main">
                  <a14:imgLayer r:embed="rId3">
                    <a14:imgEffect>
                      <a14:brightnessContrast bright="-60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8BD4-7DD3-7868-0E45-35310D0B4148}"/>
              </a:ext>
            </a:extLst>
          </p:cNvPr>
          <p:cNvSpPr>
            <a:spLocks noGrp="1"/>
          </p:cNvSpPr>
          <p:nvPr>
            <p:ph type="title"/>
          </p:nvPr>
        </p:nvSpPr>
        <p:spPr/>
        <p:txBody>
          <a:bodyPr/>
          <a:lstStyle/>
          <a:p>
            <a:r>
              <a:rPr lang="en-GB" b="1" dirty="0">
                <a:solidFill>
                  <a:schemeClr val="bg1"/>
                </a:solidFill>
              </a:rPr>
              <a:t>Steps Taken</a:t>
            </a:r>
            <a:br>
              <a:rPr lang="en-US" dirty="0">
                <a:solidFill>
                  <a:schemeClr val="bg1"/>
                </a:solidFill>
              </a:rPr>
            </a:br>
            <a:endParaRPr lang="en-US" dirty="0">
              <a:solidFill>
                <a:schemeClr val="bg1"/>
              </a:solidFill>
            </a:endParaRPr>
          </a:p>
        </p:txBody>
      </p:sp>
      <p:sp>
        <p:nvSpPr>
          <p:cNvPr id="3" name="Content Placeholder 2">
            <a:extLst>
              <a:ext uri="{FF2B5EF4-FFF2-40B4-BE49-F238E27FC236}">
                <a16:creationId xmlns:a16="http://schemas.microsoft.com/office/drawing/2014/main" id="{9DF98D19-77F2-A4CA-DEEA-A17E2F26BDF4}"/>
              </a:ext>
            </a:extLst>
          </p:cNvPr>
          <p:cNvSpPr>
            <a:spLocks noGrp="1"/>
          </p:cNvSpPr>
          <p:nvPr>
            <p:ph idx="1"/>
          </p:nvPr>
        </p:nvSpPr>
        <p:spPr>
          <a:xfrm>
            <a:off x="838200" y="1228435"/>
            <a:ext cx="10515600" cy="5504873"/>
          </a:xfrm>
        </p:spPr>
        <p:txBody>
          <a:bodyPr>
            <a:normAutofit fontScale="70000" lnSpcReduction="20000"/>
          </a:bodyPr>
          <a:lstStyle/>
          <a:p>
            <a:r>
              <a:rPr lang="en-GB" dirty="0">
                <a:solidFill>
                  <a:schemeClr val="bg1"/>
                </a:solidFill>
              </a:rPr>
              <a:t>Data Sourcing, Cleaning and Wrangling</a:t>
            </a:r>
          </a:p>
          <a:p>
            <a:pPr lvl="1"/>
            <a:r>
              <a:rPr lang="en-GB" dirty="0">
                <a:solidFill>
                  <a:schemeClr val="bg1"/>
                </a:solidFill>
              </a:rPr>
              <a:t>Downloaded data, extracted relevant columns; checked for completeness, duplicates, spelling, format, etc. and corrected these when needed.</a:t>
            </a:r>
          </a:p>
          <a:p>
            <a:pPr lvl="1"/>
            <a:r>
              <a:rPr lang="en-GB" dirty="0">
                <a:solidFill>
                  <a:schemeClr val="bg1"/>
                </a:solidFill>
              </a:rPr>
              <a:t>Created new columns out of existing ones to help with analysis.</a:t>
            </a:r>
          </a:p>
          <a:p>
            <a:r>
              <a:rPr lang="en-GB" dirty="0">
                <a:solidFill>
                  <a:schemeClr val="bg1"/>
                </a:solidFill>
              </a:rPr>
              <a:t>Descriptive and Exploratory Analysis</a:t>
            </a:r>
          </a:p>
          <a:p>
            <a:pPr lvl="1"/>
            <a:r>
              <a:rPr lang="en-GB" dirty="0">
                <a:solidFill>
                  <a:schemeClr val="bg1"/>
                </a:solidFill>
              </a:rPr>
              <a:t>Found descriptive statistics for numerical variables.</a:t>
            </a:r>
          </a:p>
          <a:p>
            <a:pPr lvl="1"/>
            <a:r>
              <a:rPr lang="en-GB" dirty="0">
                <a:solidFill>
                  <a:schemeClr val="bg1"/>
                </a:solidFill>
              </a:rPr>
              <a:t>Assessed relationships between these variables.</a:t>
            </a:r>
          </a:p>
          <a:p>
            <a:pPr lvl="1"/>
            <a:r>
              <a:rPr lang="en-GB" dirty="0">
                <a:solidFill>
                  <a:schemeClr val="bg1"/>
                </a:solidFill>
              </a:rPr>
              <a:t>Created a data dictionary describing the raw data and the changes made to it over the course of the project.</a:t>
            </a:r>
          </a:p>
          <a:p>
            <a:r>
              <a:rPr lang="en-GB" dirty="0">
                <a:solidFill>
                  <a:schemeClr val="bg1"/>
                </a:solidFill>
              </a:rPr>
              <a:t>Geospatial Visualization</a:t>
            </a:r>
          </a:p>
          <a:p>
            <a:pPr lvl="1"/>
            <a:r>
              <a:rPr lang="en-GB" dirty="0">
                <a:solidFill>
                  <a:schemeClr val="bg1"/>
                </a:solidFill>
              </a:rPr>
              <a:t>Created choropleth maps using selected columns along with the GEOJSON data</a:t>
            </a:r>
          </a:p>
          <a:p>
            <a:r>
              <a:rPr lang="en-GB" dirty="0">
                <a:solidFill>
                  <a:schemeClr val="bg1"/>
                </a:solidFill>
              </a:rPr>
              <a:t>Linear Regression</a:t>
            </a:r>
          </a:p>
          <a:p>
            <a:pPr lvl="1"/>
            <a:r>
              <a:rPr lang="en-GB" dirty="0">
                <a:solidFill>
                  <a:schemeClr val="bg1"/>
                </a:solidFill>
              </a:rPr>
              <a:t>Ran a supervised learning model (linear regression analysis) on the data to establish a relationship between pairs of variables.</a:t>
            </a:r>
          </a:p>
          <a:p>
            <a:r>
              <a:rPr lang="en-GB" dirty="0">
                <a:solidFill>
                  <a:schemeClr val="bg1"/>
                </a:solidFill>
              </a:rPr>
              <a:t>K-means Clustering Analysis</a:t>
            </a:r>
          </a:p>
          <a:p>
            <a:pPr lvl="1"/>
            <a:r>
              <a:rPr lang="en-GB" dirty="0">
                <a:solidFill>
                  <a:schemeClr val="bg1"/>
                </a:solidFill>
              </a:rPr>
              <a:t>Ran an unsupervised learning model (k-means clustering) to sort the data points into clusters based on similarities. </a:t>
            </a:r>
          </a:p>
          <a:p>
            <a:r>
              <a:rPr lang="en-GB" dirty="0">
                <a:solidFill>
                  <a:schemeClr val="bg1"/>
                </a:solidFill>
              </a:rPr>
              <a:t>Dashboard Creation</a:t>
            </a:r>
          </a:p>
          <a:p>
            <a:pPr lvl="1"/>
            <a:r>
              <a:rPr lang="en-GB" dirty="0">
                <a:solidFill>
                  <a:schemeClr val="bg1"/>
                </a:solidFill>
              </a:rPr>
              <a:t>Displayed the results and insights gained during this project in a Tableau dashboard.</a:t>
            </a:r>
          </a:p>
          <a:p>
            <a:pPr lvl="1"/>
            <a:r>
              <a:rPr lang="en-GB" dirty="0">
                <a:solidFill>
                  <a:schemeClr val="bg1"/>
                </a:solidFill>
              </a:rPr>
              <a:t>Recreated many of the charts made on Python during analysis and added interactive elements.</a:t>
            </a:r>
          </a:p>
          <a:p>
            <a:pPr lvl="1"/>
            <a:endParaRPr lang="en-US" dirty="0">
              <a:solidFill>
                <a:schemeClr val="bg1"/>
              </a:solidFill>
            </a:endParaRPr>
          </a:p>
        </p:txBody>
      </p:sp>
    </p:spTree>
    <p:extLst>
      <p:ext uri="{BB962C8B-B14F-4D97-AF65-F5344CB8AC3E}">
        <p14:creationId xmlns:p14="http://schemas.microsoft.com/office/powerpoint/2010/main" val="260642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D3A2-EE18-74C5-A44A-F2C0A7011A9F}"/>
              </a:ext>
            </a:extLst>
          </p:cNvPr>
          <p:cNvSpPr>
            <a:spLocks noGrp="1"/>
          </p:cNvSpPr>
          <p:nvPr>
            <p:ph type="title"/>
          </p:nvPr>
        </p:nvSpPr>
        <p:spPr>
          <a:xfrm>
            <a:off x="838200" y="203200"/>
            <a:ext cx="10515600" cy="1265382"/>
          </a:xfrm>
        </p:spPr>
        <p:txBody>
          <a:bodyPr>
            <a:noAutofit/>
          </a:bodyPr>
          <a:lstStyle/>
          <a:p>
            <a:r>
              <a:rPr lang="en-GB" b="1" dirty="0"/>
              <a:t>Data Sourcing, Cleaning and Wrangling</a:t>
            </a:r>
            <a:br>
              <a:rPr lang="en-US" dirty="0"/>
            </a:br>
            <a:endParaRPr lang="en-US" dirty="0"/>
          </a:p>
        </p:txBody>
      </p:sp>
      <p:sp>
        <p:nvSpPr>
          <p:cNvPr id="3" name="Content Placeholder 2">
            <a:extLst>
              <a:ext uri="{FF2B5EF4-FFF2-40B4-BE49-F238E27FC236}">
                <a16:creationId xmlns:a16="http://schemas.microsoft.com/office/drawing/2014/main" id="{378DD360-8F94-86FF-A0FA-C7952AEC58B0}"/>
              </a:ext>
            </a:extLst>
          </p:cNvPr>
          <p:cNvSpPr>
            <a:spLocks noGrp="1"/>
          </p:cNvSpPr>
          <p:nvPr>
            <p:ph idx="1"/>
          </p:nvPr>
        </p:nvSpPr>
        <p:spPr>
          <a:xfrm>
            <a:off x="838200" y="1650136"/>
            <a:ext cx="10515600" cy="2210666"/>
          </a:xfrm>
        </p:spPr>
        <p:txBody>
          <a:bodyPr>
            <a:normAutofit fontScale="70000" lnSpcReduction="20000"/>
          </a:bodyPr>
          <a:lstStyle/>
          <a:p>
            <a:pPr lvl="0"/>
            <a:r>
              <a:rPr lang="en-GB" dirty="0"/>
              <a:t>Checked all fields for completeness, format and cleanliness. </a:t>
            </a:r>
            <a:endParaRPr lang="en-US" dirty="0"/>
          </a:p>
          <a:p>
            <a:pPr lvl="0"/>
            <a:r>
              <a:rPr lang="en-GB" dirty="0"/>
              <a:t>Dropped columns that were empty or irrelevant to the purpose of the project (e.g. scrape information, host profile picture URL)</a:t>
            </a:r>
            <a:endParaRPr lang="en-US" dirty="0"/>
          </a:p>
          <a:p>
            <a:pPr lvl="0"/>
            <a:r>
              <a:rPr lang="en-GB" dirty="0"/>
              <a:t>Corrected the format, spelling and consistency of the remaining columns.</a:t>
            </a:r>
            <a:endParaRPr lang="en-US" dirty="0"/>
          </a:p>
          <a:p>
            <a:pPr lvl="0"/>
            <a:r>
              <a:rPr lang="en-GB" dirty="0"/>
              <a:t>Created new variables using existing columns:</a:t>
            </a:r>
            <a:endParaRPr lang="en-US" dirty="0"/>
          </a:p>
          <a:p>
            <a:pPr lvl="1"/>
            <a:r>
              <a:rPr lang="en-GB" dirty="0"/>
              <a:t>Added a column showing the distance of each property from the city centre in kilometres. This value was calculated by applying the Haversine formula using the latitude and longitude values, plus the coordinates of Dam Square in the centre of Amsterdam.</a:t>
            </a:r>
            <a:endParaRPr lang="en-US" dirty="0"/>
          </a:p>
          <a:p>
            <a:endParaRPr lang="en-US" dirty="0"/>
          </a:p>
        </p:txBody>
      </p:sp>
      <p:sp>
        <p:nvSpPr>
          <p:cNvPr id="7" name="TextBox 6">
            <a:extLst>
              <a:ext uri="{FF2B5EF4-FFF2-40B4-BE49-F238E27FC236}">
                <a16:creationId xmlns:a16="http://schemas.microsoft.com/office/drawing/2014/main" id="{B30536AA-7173-408B-049A-CA574A2768D2}"/>
              </a:ext>
            </a:extLst>
          </p:cNvPr>
          <p:cNvSpPr txBox="1"/>
          <p:nvPr/>
        </p:nvSpPr>
        <p:spPr>
          <a:xfrm>
            <a:off x="788554" y="997528"/>
            <a:ext cx="10614891" cy="369332"/>
          </a:xfrm>
          <a:prstGeom prst="rect">
            <a:avLst/>
          </a:prstGeom>
          <a:noFill/>
        </p:spPr>
        <p:txBody>
          <a:bodyPr wrap="square" rtlCol="0">
            <a:spAutoFit/>
          </a:bodyPr>
          <a:lstStyle/>
          <a:p>
            <a:r>
              <a:rPr lang="en-GB" dirty="0"/>
              <a:t>Tools used: Python (pandas, NumPy)</a:t>
            </a:r>
            <a:endParaRPr lang="en-US" dirty="0"/>
          </a:p>
        </p:txBody>
      </p:sp>
      <p:pic>
        <p:nvPicPr>
          <p:cNvPr id="8" name="Picture 7">
            <a:extLst>
              <a:ext uri="{FF2B5EF4-FFF2-40B4-BE49-F238E27FC236}">
                <a16:creationId xmlns:a16="http://schemas.microsoft.com/office/drawing/2014/main" id="{43F26AA4-7D30-038A-4886-62B10E89A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7898" y="3990111"/>
            <a:ext cx="5730240" cy="1508760"/>
          </a:xfrm>
          <a:prstGeom prst="rect">
            <a:avLst/>
          </a:prstGeom>
          <a:noFill/>
          <a:ln>
            <a:noFill/>
          </a:ln>
        </p:spPr>
      </p:pic>
      <p:sp>
        <p:nvSpPr>
          <p:cNvPr id="9" name="TextBox 8">
            <a:extLst>
              <a:ext uri="{FF2B5EF4-FFF2-40B4-BE49-F238E27FC236}">
                <a16:creationId xmlns:a16="http://schemas.microsoft.com/office/drawing/2014/main" id="{CEDFBC63-4835-3CE7-5390-C6EB67C47607}"/>
              </a:ext>
            </a:extLst>
          </p:cNvPr>
          <p:cNvSpPr txBox="1"/>
          <p:nvPr/>
        </p:nvSpPr>
        <p:spPr>
          <a:xfrm>
            <a:off x="6096000" y="3713023"/>
            <a:ext cx="6243782" cy="2308324"/>
          </a:xfrm>
          <a:prstGeom prst="rect">
            <a:avLst/>
          </a:prstGeom>
          <a:noFill/>
        </p:spPr>
        <p:txBody>
          <a:bodyPr wrap="square" rtlCol="0">
            <a:spAutoFit/>
          </a:bodyPr>
          <a:lstStyle/>
          <a:p>
            <a:pPr marL="742950" lvl="1" indent="-285750">
              <a:buFont typeface="Arial" panose="020B0604020202020204" pitchFamily="34" charset="0"/>
              <a:buChar char="•"/>
            </a:pPr>
            <a:r>
              <a:rPr lang="en-GB" sz="1600" dirty="0"/>
              <a:t>Aggregated rows with daily information by month and created a new column for each month of the year. </a:t>
            </a:r>
            <a:endParaRPr lang="en-US" sz="1600" dirty="0"/>
          </a:p>
          <a:p>
            <a:pPr marL="742950" lvl="1" indent="-285750">
              <a:buFont typeface="Arial" panose="020B0604020202020204" pitchFamily="34" charset="0"/>
              <a:buChar char="•"/>
            </a:pPr>
            <a:r>
              <a:rPr lang="en-GB" sz="1600" dirty="0"/>
              <a:t>Aggregated the number of days available per month and per year and created columns showing the average percentage of days a property was available for these periods of time. </a:t>
            </a:r>
            <a:endParaRPr lang="en-US" sz="1600" dirty="0"/>
          </a:p>
          <a:p>
            <a:pPr marL="742950" lvl="1" indent="-285750">
              <a:buFont typeface="Arial" panose="020B0604020202020204" pitchFamily="34" charset="0"/>
              <a:buChar char="•"/>
            </a:pPr>
            <a:r>
              <a:rPr lang="en-GB" sz="1600" dirty="0"/>
              <a:t>Aggregated the daily price values and created columns showing the average daily price for each month and for the year. </a:t>
            </a:r>
            <a:endParaRPr lang="en-US" sz="1600" dirty="0"/>
          </a:p>
          <a:p>
            <a:pPr marL="285750" indent="-285750">
              <a:buFont typeface="Arial" panose="020B0604020202020204" pitchFamily="34" charset="0"/>
              <a:buChar char="•"/>
            </a:pPr>
            <a:endParaRPr lang="en-US" sz="1600" dirty="0"/>
          </a:p>
        </p:txBody>
      </p:sp>
      <p:sp>
        <p:nvSpPr>
          <p:cNvPr id="10" name="TextBox 9">
            <a:extLst>
              <a:ext uri="{FF2B5EF4-FFF2-40B4-BE49-F238E27FC236}">
                <a16:creationId xmlns:a16="http://schemas.microsoft.com/office/drawing/2014/main" id="{ED653A5F-7B7D-5E43-ED98-341A40320A72}"/>
              </a:ext>
            </a:extLst>
          </p:cNvPr>
          <p:cNvSpPr txBox="1"/>
          <p:nvPr/>
        </p:nvSpPr>
        <p:spPr>
          <a:xfrm>
            <a:off x="788554" y="5763492"/>
            <a:ext cx="10415155" cy="923330"/>
          </a:xfrm>
          <a:prstGeom prst="rect">
            <a:avLst/>
          </a:prstGeom>
          <a:noFill/>
        </p:spPr>
        <p:txBody>
          <a:bodyPr wrap="square" rtlCol="0">
            <a:spAutoFit/>
          </a:bodyPr>
          <a:lstStyle/>
          <a:p>
            <a:r>
              <a:rPr lang="en-GB" dirty="0"/>
              <a:t>Discarded the reviews.csv and reviews_details.csv tables. I had initially intended to keep them for the purpose of text-mining; however this ended up being too complicated of a step to undertake. </a:t>
            </a:r>
            <a:endParaRPr lang="en-US" dirty="0"/>
          </a:p>
          <a:p>
            <a:endParaRPr lang="en-US" dirty="0"/>
          </a:p>
        </p:txBody>
      </p:sp>
    </p:spTree>
    <p:extLst>
      <p:ext uri="{BB962C8B-B14F-4D97-AF65-F5344CB8AC3E}">
        <p14:creationId xmlns:p14="http://schemas.microsoft.com/office/powerpoint/2010/main" val="372241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2682-4A9F-4086-78BD-32D28D93BD0C}"/>
              </a:ext>
            </a:extLst>
          </p:cNvPr>
          <p:cNvSpPr>
            <a:spLocks noGrp="1"/>
          </p:cNvSpPr>
          <p:nvPr>
            <p:ph type="title"/>
          </p:nvPr>
        </p:nvSpPr>
        <p:spPr/>
        <p:txBody>
          <a:bodyPr/>
          <a:lstStyle/>
          <a:p>
            <a:r>
              <a:rPr lang="en-GB" b="1" dirty="0"/>
              <a:t>Descriptive and Exploratory Analysis</a:t>
            </a:r>
            <a:br>
              <a:rPr lang="en-US" dirty="0"/>
            </a:br>
            <a:endParaRPr lang="en-US" dirty="0"/>
          </a:p>
        </p:txBody>
      </p:sp>
      <p:sp>
        <p:nvSpPr>
          <p:cNvPr id="3" name="Content Placeholder 2">
            <a:extLst>
              <a:ext uri="{FF2B5EF4-FFF2-40B4-BE49-F238E27FC236}">
                <a16:creationId xmlns:a16="http://schemas.microsoft.com/office/drawing/2014/main" id="{9F2722AB-BC3B-BFCA-8843-28DE9AA856A2}"/>
              </a:ext>
            </a:extLst>
          </p:cNvPr>
          <p:cNvSpPr>
            <a:spLocks noGrp="1"/>
          </p:cNvSpPr>
          <p:nvPr>
            <p:ph idx="1"/>
          </p:nvPr>
        </p:nvSpPr>
        <p:spPr>
          <a:xfrm>
            <a:off x="838200" y="1105192"/>
            <a:ext cx="10208491" cy="345352"/>
          </a:xfrm>
        </p:spPr>
        <p:txBody>
          <a:bodyPr>
            <a:normAutofit fontScale="77500" lnSpcReduction="20000"/>
          </a:bodyPr>
          <a:lstStyle/>
          <a:p>
            <a:pPr marL="0" indent="0">
              <a:buNone/>
            </a:pPr>
            <a:r>
              <a:rPr lang="en-GB" dirty="0"/>
              <a:t>Tools used: Python (pandas, NumPy, matplotlib, Seaborn)</a:t>
            </a:r>
            <a:endParaRPr lang="en-US" dirty="0"/>
          </a:p>
          <a:p>
            <a:pPr marL="0" indent="0">
              <a:buNone/>
            </a:pPr>
            <a:endParaRPr lang="en-US" dirty="0"/>
          </a:p>
        </p:txBody>
      </p:sp>
      <p:sp>
        <p:nvSpPr>
          <p:cNvPr id="4" name="TextBox 3">
            <a:extLst>
              <a:ext uri="{FF2B5EF4-FFF2-40B4-BE49-F238E27FC236}">
                <a16:creationId xmlns:a16="http://schemas.microsoft.com/office/drawing/2014/main" id="{73166183-66D9-9426-10F0-3E33ECE2F6B1}"/>
              </a:ext>
            </a:extLst>
          </p:cNvPr>
          <p:cNvSpPr txBox="1"/>
          <p:nvPr/>
        </p:nvSpPr>
        <p:spPr>
          <a:xfrm>
            <a:off x="794328" y="1570185"/>
            <a:ext cx="3445164" cy="2677656"/>
          </a:xfrm>
          <a:prstGeom prst="rect">
            <a:avLst/>
          </a:prstGeom>
          <a:noFill/>
        </p:spPr>
        <p:txBody>
          <a:bodyPr wrap="square" rtlCol="0">
            <a:spAutoFit/>
          </a:bodyPr>
          <a:lstStyle/>
          <a:p>
            <a:pPr marL="285750" lvl="0" indent="-285750">
              <a:buFont typeface="Arial" panose="020B0604020202020204" pitchFamily="34" charset="0"/>
              <a:buChar char="•"/>
            </a:pPr>
            <a:r>
              <a:rPr lang="en-GB" sz="1400" dirty="0"/>
              <a:t>Performed descriptive analysis on all numerical columns.</a:t>
            </a:r>
            <a:endParaRPr lang="en-US" sz="1400" dirty="0"/>
          </a:p>
          <a:p>
            <a:pPr marL="742950" lvl="1" indent="-285750">
              <a:buFont typeface="Arial" panose="020B0604020202020204" pitchFamily="34" charset="0"/>
              <a:buChar char="•"/>
            </a:pPr>
            <a:r>
              <a:rPr lang="en-GB" sz="1400" dirty="0"/>
              <a:t>This provided general statistics, such as minimum, mean and maximum values, as well as percentile distribution values.  </a:t>
            </a:r>
            <a:endParaRPr lang="en-US" sz="1400" dirty="0"/>
          </a:p>
          <a:p>
            <a:pPr marL="285750" lvl="0" indent="-285750">
              <a:buFont typeface="Arial" panose="020B0604020202020204" pitchFamily="34" charset="0"/>
              <a:buChar char="•"/>
            </a:pPr>
            <a:r>
              <a:rPr lang="en-GB" sz="1400" dirty="0"/>
              <a:t>Found the distribution of values within certain variables</a:t>
            </a:r>
            <a:endParaRPr lang="en-US" sz="1400" dirty="0"/>
          </a:p>
          <a:p>
            <a:pPr marL="742950" lvl="1" indent="-285750">
              <a:buFont typeface="Arial" panose="020B0604020202020204" pitchFamily="34" charset="0"/>
              <a:buChar char="•"/>
            </a:pPr>
            <a:r>
              <a:rPr lang="en-GB" sz="1400" dirty="0"/>
              <a:t>This allowed me to understand the nature of most of the listings I would be working with. </a:t>
            </a:r>
            <a:endParaRPr lang="en-US" sz="1400" dirty="0"/>
          </a:p>
          <a:p>
            <a:pPr marL="285750" indent="-285750">
              <a:buFont typeface="Arial" panose="020B0604020202020204" pitchFamily="34" charset="0"/>
              <a:buChar char="•"/>
            </a:pPr>
            <a:endParaRPr lang="en-US" sz="1400" dirty="0"/>
          </a:p>
        </p:txBody>
      </p:sp>
      <p:pic>
        <p:nvPicPr>
          <p:cNvPr id="7" name="Picture 6" descr="A graph of a tall graph&#10;&#10;AI-generated content may be incorrect.">
            <a:extLst>
              <a:ext uri="{FF2B5EF4-FFF2-40B4-BE49-F238E27FC236}">
                <a16:creationId xmlns:a16="http://schemas.microsoft.com/office/drawing/2014/main" id="{21ADFC12-FB79-927C-DBF0-BAB704168C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199" y="4000844"/>
            <a:ext cx="2680855" cy="2001840"/>
          </a:xfrm>
          <a:prstGeom prst="rect">
            <a:avLst/>
          </a:prstGeom>
          <a:noFill/>
          <a:ln>
            <a:noFill/>
          </a:ln>
        </p:spPr>
      </p:pic>
      <p:sp>
        <p:nvSpPr>
          <p:cNvPr id="8" name="TextBox 7">
            <a:extLst>
              <a:ext uri="{FF2B5EF4-FFF2-40B4-BE49-F238E27FC236}">
                <a16:creationId xmlns:a16="http://schemas.microsoft.com/office/drawing/2014/main" id="{A67A695F-E368-32B3-1CB0-14EABDB10C2F}"/>
              </a:ext>
            </a:extLst>
          </p:cNvPr>
          <p:cNvSpPr txBox="1"/>
          <p:nvPr/>
        </p:nvSpPr>
        <p:spPr>
          <a:xfrm>
            <a:off x="701964" y="5975930"/>
            <a:ext cx="3537528" cy="646331"/>
          </a:xfrm>
          <a:prstGeom prst="rect">
            <a:avLst/>
          </a:prstGeom>
          <a:noFill/>
        </p:spPr>
        <p:txBody>
          <a:bodyPr wrap="square" rtlCol="0">
            <a:spAutoFit/>
          </a:bodyPr>
          <a:lstStyle/>
          <a:p>
            <a:r>
              <a:rPr lang="en-US" sz="1200" dirty="0"/>
              <a:t>This histogram shows that the majority of listings are located between 1 and 3 </a:t>
            </a:r>
            <a:r>
              <a:rPr lang="en-US" sz="1200" dirty="0" err="1"/>
              <a:t>kilometres</a:t>
            </a:r>
            <a:r>
              <a:rPr lang="en-US" sz="1200" dirty="0"/>
              <a:t> from the city </a:t>
            </a:r>
            <a:r>
              <a:rPr lang="en-US" sz="1200" dirty="0" err="1"/>
              <a:t>centre</a:t>
            </a:r>
            <a:r>
              <a:rPr lang="en-US" sz="1200" dirty="0"/>
              <a:t>. </a:t>
            </a:r>
          </a:p>
        </p:txBody>
      </p:sp>
      <p:sp>
        <p:nvSpPr>
          <p:cNvPr id="9" name="TextBox 8">
            <a:extLst>
              <a:ext uri="{FF2B5EF4-FFF2-40B4-BE49-F238E27FC236}">
                <a16:creationId xmlns:a16="http://schemas.microsoft.com/office/drawing/2014/main" id="{69D542DE-76A9-13EE-5980-0AE543F7202A}"/>
              </a:ext>
            </a:extLst>
          </p:cNvPr>
          <p:cNvSpPr txBox="1"/>
          <p:nvPr/>
        </p:nvSpPr>
        <p:spPr>
          <a:xfrm>
            <a:off x="4119418" y="1570185"/>
            <a:ext cx="3897746" cy="2462213"/>
          </a:xfrm>
          <a:prstGeom prst="rect">
            <a:avLst/>
          </a:prstGeom>
          <a:noFill/>
        </p:spPr>
        <p:txBody>
          <a:bodyPr wrap="square" rtlCol="0">
            <a:spAutoFit/>
          </a:bodyPr>
          <a:lstStyle/>
          <a:p>
            <a:pPr marL="285750" lvl="0" indent="-285750">
              <a:buFont typeface="Arial" panose="020B0604020202020204" pitchFamily="34" charset="0"/>
              <a:buChar char="•"/>
            </a:pPr>
            <a:r>
              <a:rPr lang="en-GB" sz="1400" dirty="0"/>
              <a:t>Found the correlation strength between all variables by creating a correlation matrix.</a:t>
            </a:r>
            <a:endParaRPr lang="en-US" sz="1400" dirty="0"/>
          </a:p>
          <a:p>
            <a:pPr marL="742950" lvl="1" indent="-285750">
              <a:buFont typeface="Arial" panose="020B0604020202020204" pitchFamily="34" charset="0"/>
              <a:buChar char="•"/>
            </a:pPr>
            <a:r>
              <a:rPr lang="en-GB" sz="1400" dirty="0"/>
              <a:t>This provided some insights that immediately stood out: for example, the correlation between the review scores for cleanliness and the overall review score was particularly strong, while distance from the city centre did not appear to have any significant relation to the other variables. </a:t>
            </a:r>
            <a:endParaRPr lang="en-US" sz="1400" dirty="0"/>
          </a:p>
          <a:p>
            <a:pPr marL="285750" indent="-285750">
              <a:buFont typeface="Arial" panose="020B0604020202020204" pitchFamily="34" charset="0"/>
              <a:buChar char="•"/>
            </a:pPr>
            <a:endParaRPr lang="en-US" sz="1400" dirty="0"/>
          </a:p>
        </p:txBody>
      </p:sp>
      <p:sp>
        <p:nvSpPr>
          <p:cNvPr id="10" name="TextBox 9">
            <a:extLst>
              <a:ext uri="{FF2B5EF4-FFF2-40B4-BE49-F238E27FC236}">
                <a16:creationId xmlns:a16="http://schemas.microsoft.com/office/drawing/2014/main" id="{A40EFCBF-1892-47FF-7CDE-C2733C62B6DF}"/>
              </a:ext>
            </a:extLst>
          </p:cNvPr>
          <p:cNvSpPr txBox="1"/>
          <p:nvPr/>
        </p:nvSpPr>
        <p:spPr>
          <a:xfrm>
            <a:off x="7860145" y="1570184"/>
            <a:ext cx="3537527" cy="1815882"/>
          </a:xfrm>
          <a:prstGeom prst="rect">
            <a:avLst/>
          </a:prstGeom>
          <a:noFill/>
        </p:spPr>
        <p:txBody>
          <a:bodyPr wrap="square" rtlCol="0">
            <a:spAutoFit/>
          </a:bodyPr>
          <a:lstStyle/>
          <a:p>
            <a:pPr marL="285750" lvl="0" indent="-285750">
              <a:buFont typeface="Arial" panose="020B0604020202020204" pitchFamily="34" charset="0"/>
              <a:buChar char="•"/>
            </a:pPr>
            <a:r>
              <a:rPr lang="en-GB" sz="1400" dirty="0"/>
              <a:t>Calculated the correlation strength between pairs of individual variables and depicted these using scatterplots (numerical values) and </a:t>
            </a:r>
            <a:r>
              <a:rPr lang="en-GB" sz="1400" dirty="0" err="1"/>
              <a:t>catplots</a:t>
            </a:r>
            <a:r>
              <a:rPr lang="en-GB" sz="1400" dirty="0"/>
              <a:t> (non-numerical values). </a:t>
            </a:r>
            <a:endParaRPr lang="en-US" sz="1400" dirty="0"/>
          </a:p>
          <a:p>
            <a:pPr marL="742950" lvl="1" indent="-285750">
              <a:buFont typeface="Arial" panose="020B0604020202020204" pitchFamily="34" charset="0"/>
              <a:buChar char="•"/>
            </a:pPr>
            <a:r>
              <a:rPr lang="en-GB" sz="1400" dirty="0"/>
              <a:t>This provided a more detailed look at the relationships between pairs of individual variables. </a:t>
            </a:r>
            <a:endParaRPr lang="en-US" sz="1400" dirty="0"/>
          </a:p>
        </p:txBody>
      </p:sp>
      <p:pic>
        <p:nvPicPr>
          <p:cNvPr id="11" name="Picture 10" descr="A graph of a graph&#10;&#10;AI-generated content may be incorrect.">
            <a:extLst>
              <a:ext uri="{FF2B5EF4-FFF2-40B4-BE49-F238E27FC236}">
                <a16:creationId xmlns:a16="http://schemas.microsoft.com/office/drawing/2014/main" id="{D8CFFADE-DAB3-5513-500D-2F2087A89C35}"/>
              </a:ext>
            </a:extLst>
          </p:cNvPr>
          <p:cNvPicPr>
            <a:picLocks noChangeAspect="1"/>
          </p:cNvPicPr>
          <p:nvPr/>
        </p:nvPicPr>
        <p:blipFill>
          <a:blip r:embed="rId3">
            <a:extLst>
              <a:ext uri="{28A0092B-C50C-407E-A947-70E740481C1C}">
                <a14:useLocalDpi xmlns:a14="http://schemas.microsoft.com/office/drawing/2010/main" val="0"/>
              </a:ext>
            </a:extLst>
          </a:blip>
          <a:srcRect t="4313" b="37"/>
          <a:stretch>
            <a:fillRect/>
          </a:stretch>
        </p:blipFill>
        <p:spPr bwMode="auto">
          <a:xfrm>
            <a:off x="4370069" y="3826133"/>
            <a:ext cx="3268403" cy="3024993"/>
          </a:xfrm>
          <a:prstGeom prst="rect">
            <a:avLst/>
          </a:prstGeom>
          <a:noFill/>
          <a:ln>
            <a:noFill/>
          </a:ln>
        </p:spPr>
      </p:pic>
      <p:pic>
        <p:nvPicPr>
          <p:cNvPr id="13" name="Picture 12" descr="A graph of blue dots&#10;&#10;AI-generated content may be incorrect.">
            <a:extLst>
              <a:ext uri="{FF2B5EF4-FFF2-40B4-BE49-F238E27FC236}">
                <a16:creationId xmlns:a16="http://schemas.microsoft.com/office/drawing/2014/main" id="{E5623EE3-98D2-34F4-5DEA-D0C36D55E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89487" y="3861824"/>
            <a:ext cx="2723458" cy="2718578"/>
          </a:xfrm>
          <a:prstGeom prst="rect">
            <a:avLst/>
          </a:prstGeom>
          <a:noFill/>
          <a:ln>
            <a:noFill/>
          </a:ln>
        </p:spPr>
      </p:pic>
    </p:spTree>
    <p:extLst>
      <p:ext uri="{BB962C8B-B14F-4D97-AF65-F5344CB8AC3E}">
        <p14:creationId xmlns:p14="http://schemas.microsoft.com/office/powerpoint/2010/main" val="138476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B3ECF-0217-7C47-98B7-FF4A184EBBF9}"/>
              </a:ext>
            </a:extLst>
          </p:cNvPr>
          <p:cNvSpPr>
            <a:spLocks noGrp="1"/>
          </p:cNvSpPr>
          <p:nvPr>
            <p:ph type="title"/>
          </p:nvPr>
        </p:nvSpPr>
        <p:spPr/>
        <p:txBody>
          <a:bodyPr/>
          <a:lstStyle/>
          <a:p>
            <a:r>
              <a:rPr lang="en-GB" b="1" dirty="0"/>
              <a:t>Geospatial Visualization</a:t>
            </a:r>
            <a:br>
              <a:rPr lang="en-US" dirty="0"/>
            </a:br>
            <a:endParaRPr lang="en-US" dirty="0"/>
          </a:p>
        </p:txBody>
      </p:sp>
      <p:sp>
        <p:nvSpPr>
          <p:cNvPr id="3" name="Content Placeholder 2">
            <a:extLst>
              <a:ext uri="{FF2B5EF4-FFF2-40B4-BE49-F238E27FC236}">
                <a16:creationId xmlns:a16="http://schemas.microsoft.com/office/drawing/2014/main" id="{DBCC66D3-30AB-FCE4-E5D4-CA9720EB7396}"/>
              </a:ext>
            </a:extLst>
          </p:cNvPr>
          <p:cNvSpPr>
            <a:spLocks noGrp="1"/>
          </p:cNvSpPr>
          <p:nvPr>
            <p:ph idx="1"/>
          </p:nvPr>
        </p:nvSpPr>
        <p:spPr>
          <a:xfrm>
            <a:off x="838200" y="1158240"/>
            <a:ext cx="10515600" cy="4566144"/>
          </a:xfrm>
        </p:spPr>
        <p:txBody>
          <a:bodyPr/>
          <a:lstStyle/>
          <a:p>
            <a:pPr marL="0" indent="0">
              <a:buNone/>
            </a:pPr>
            <a:r>
              <a:rPr lang="en-GB" dirty="0"/>
              <a:t>Tools used: Python (pandas, JSON, folium)</a:t>
            </a:r>
            <a:endParaRPr lang="en-US" dirty="0"/>
          </a:p>
          <a:p>
            <a:pPr lvl="0"/>
            <a:r>
              <a:rPr lang="en-GB" sz="1600" dirty="0"/>
              <a:t>Loaded the GEOJSON data into Python and created Folium choropleth maps showing the geospatial distribution of different variables (e.g. count of listings, availability rate, average price).</a:t>
            </a:r>
          </a:p>
          <a:p>
            <a:pPr lvl="0"/>
            <a:r>
              <a:rPr lang="en-GB" sz="1600" dirty="0"/>
              <a:t>The maps below show the distribution of availability (left) and average price (right) across the city by neighbourhood.</a:t>
            </a:r>
          </a:p>
          <a:p>
            <a:pPr lvl="0"/>
            <a:endParaRPr lang="en-US" sz="2000" dirty="0"/>
          </a:p>
          <a:p>
            <a:endParaRPr lang="en-US" dirty="0"/>
          </a:p>
        </p:txBody>
      </p:sp>
      <p:pic>
        <p:nvPicPr>
          <p:cNvPr id="4" name="Picture 3" descr="A map of different colored areas&#10;&#10;AI-generated content may be incorrect.">
            <a:extLst>
              <a:ext uri="{FF2B5EF4-FFF2-40B4-BE49-F238E27FC236}">
                <a16:creationId xmlns:a16="http://schemas.microsoft.com/office/drawing/2014/main" id="{0B939410-9B24-B0A5-CE22-E071E53B703D}"/>
              </a:ext>
            </a:extLst>
          </p:cNvPr>
          <p:cNvPicPr>
            <a:picLocks noChangeAspect="1"/>
          </p:cNvPicPr>
          <p:nvPr/>
        </p:nvPicPr>
        <p:blipFill>
          <a:blip r:embed="rId2"/>
          <a:stretch>
            <a:fillRect/>
          </a:stretch>
        </p:blipFill>
        <p:spPr>
          <a:xfrm>
            <a:off x="838200" y="2770105"/>
            <a:ext cx="5345122" cy="3601177"/>
          </a:xfrm>
          <a:prstGeom prst="rect">
            <a:avLst/>
          </a:prstGeom>
        </p:spPr>
      </p:pic>
      <p:pic>
        <p:nvPicPr>
          <p:cNvPr id="5" name="Picture 4" descr="A screenshot of a map&#10;&#10;AI-generated content may be incorrect.">
            <a:extLst>
              <a:ext uri="{FF2B5EF4-FFF2-40B4-BE49-F238E27FC236}">
                <a16:creationId xmlns:a16="http://schemas.microsoft.com/office/drawing/2014/main" id="{07F7A6C2-8C64-EC08-AC47-FF5D5FCBF2A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3322" y="2770105"/>
            <a:ext cx="5287414" cy="3585746"/>
          </a:xfrm>
          <a:prstGeom prst="rect">
            <a:avLst/>
          </a:prstGeom>
          <a:noFill/>
          <a:ln>
            <a:noFill/>
          </a:ln>
        </p:spPr>
      </p:pic>
    </p:spTree>
    <p:extLst>
      <p:ext uri="{BB962C8B-B14F-4D97-AF65-F5344CB8AC3E}">
        <p14:creationId xmlns:p14="http://schemas.microsoft.com/office/powerpoint/2010/main" val="694547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1453</TotalTime>
  <Words>2667</Words>
  <Application>Microsoft Office PowerPoint</Application>
  <PresentationFormat>Widescreen</PresentationFormat>
  <Paragraphs>158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Aptos Display</vt:lpstr>
      <vt:lpstr>Arial</vt:lpstr>
      <vt:lpstr>Office Theme</vt:lpstr>
      <vt:lpstr>AirBnB in Amsterdam, 2019: A Case Study </vt:lpstr>
      <vt:lpstr>Project Timeline</vt:lpstr>
      <vt:lpstr>Overview </vt:lpstr>
      <vt:lpstr>Questions to Explore </vt:lpstr>
      <vt:lpstr>Data Used </vt:lpstr>
      <vt:lpstr>Steps Taken </vt:lpstr>
      <vt:lpstr>Data Sourcing, Cleaning and Wrangling </vt:lpstr>
      <vt:lpstr>Descriptive and Exploratory Analysis </vt:lpstr>
      <vt:lpstr>Geospatial Visualization </vt:lpstr>
      <vt:lpstr>Linear Regression Analysis </vt:lpstr>
      <vt:lpstr>K-Means Clustering Analysis </vt:lpstr>
      <vt:lpstr>Time-Series Analysis  </vt:lpstr>
      <vt:lpstr>Dashboard Creation </vt:lpstr>
      <vt:lpstr>Dashboard Creation </vt:lpstr>
      <vt:lpstr>Conclusion and Recommendations</vt:lpstr>
      <vt:lpstr>My Experience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 S</dc:creator>
  <cp:lastModifiedBy>D S</cp:lastModifiedBy>
  <cp:revision>79</cp:revision>
  <cp:lastPrinted>2025-06-16T08:59:28Z</cp:lastPrinted>
  <dcterms:created xsi:type="dcterms:W3CDTF">2025-06-13T16:07:38Z</dcterms:created>
  <dcterms:modified xsi:type="dcterms:W3CDTF">2025-06-16T13:20:20Z</dcterms:modified>
</cp:coreProperties>
</file>